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7" r:id="rId2"/>
    <p:sldId id="259" r:id="rId3"/>
    <p:sldId id="322" r:id="rId4"/>
    <p:sldId id="262" r:id="rId5"/>
    <p:sldId id="260" r:id="rId6"/>
    <p:sldId id="323" r:id="rId7"/>
    <p:sldId id="284" r:id="rId8"/>
    <p:sldId id="300" r:id="rId9"/>
    <p:sldId id="263" r:id="rId10"/>
    <p:sldId id="299" r:id="rId11"/>
    <p:sldId id="265" r:id="rId12"/>
    <p:sldId id="314" r:id="rId13"/>
    <p:sldId id="303" r:id="rId14"/>
    <p:sldId id="267" r:id="rId15"/>
    <p:sldId id="269" r:id="rId16"/>
    <p:sldId id="321" r:id="rId17"/>
    <p:sldId id="320" r:id="rId18"/>
    <p:sldId id="270" r:id="rId19"/>
    <p:sldId id="272" r:id="rId20"/>
    <p:sldId id="274" r:id="rId21"/>
    <p:sldId id="306" r:id="rId22"/>
    <p:sldId id="295" r:id="rId23"/>
    <p:sldId id="307" r:id="rId24"/>
    <p:sldId id="318" r:id="rId25"/>
    <p:sldId id="279" r:id="rId26"/>
    <p:sldId id="297" r:id="rId27"/>
    <p:sldId id="319" r:id="rId28"/>
    <p:sldId id="281" r:id="rId29"/>
    <p:sldId id="286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7" autoAdjust="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F9F9-99A5-BF46-9D54-69F1A8C3A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41772"/>
            <a:ext cx="8229600" cy="1790700"/>
          </a:xfrm>
        </p:spPr>
        <p:txBody>
          <a:bodyPr anchor="b"/>
          <a:lstStyle>
            <a:lvl1pPr algn="ctr">
              <a:defRPr sz="45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5616E-BC87-DB4C-B1B6-EC57B385D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701528"/>
            <a:ext cx="82296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0748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69219"/>
            <a:ext cx="8366760" cy="3200400"/>
          </a:xfrm>
        </p:spPr>
        <p:txBody>
          <a:bodyPr/>
          <a:lstStyle>
            <a:lvl3pPr>
              <a:defRPr i="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187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88D8-C0F7-5844-A86B-742E1A5C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63142-65A9-2645-B404-BFABE8A63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5540" indent="-257175">
              <a:tabLst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768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502E-1302-FC46-8223-58199A51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2304"/>
            <a:ext cx="8229600" cy="2139553"/>
          </a:xfrm>
        </p:spPr>
        <p:txBody>
          <a:bodyPr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A06E7-D411-7848-B2DC-5F2B9615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442098"/>
            <a:ext cx="8229600" cy="1008094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tabLst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92629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CA7A-99DA-F64C-9D47-36BF584D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308882"/>
            <a:ext cx="8366760" cy="96012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C0226-50DF-5347-AC37-3859881B6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620" y="1369219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B1793-3FB1-9C49-BE44-B85EB99AC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50361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EB81C-B673-5844-97CC-8BF51C29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" y="1371600"/>
            <a:ext cx="4114800" cy="3429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BBA30-D1FE-5A45-A8CD-3888538A2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620" y="1758668"/>
            <a:ext cx="4114800" cy="26746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A29EF-50CD-B34C-B9CF-28D47F5B6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71600"/>
            <a:ext cx="4114800" cy="3429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93F52-7A71-7446-A6B1-D6F6DAEB2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758668"/>
            <a:ext cx="4114800" cy="26746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30993A-781C-524D-A67C-4A1CC2D3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308882"/>
            <a:ext cx="8366760" cy="96012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789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7F29-A287-C740-9087-BAC3266B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6970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3816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247472-C150-864D-8E03-2C72DAB5924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51980"/>
            <a:ext cx="458751" cy="61312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5206A4-EDEF-E54E-BF02-A2E980D9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308882"/>
            <a:ext cx="8366760" cy="960120"/>
          </a:xfrm>
          <a:prstGeom prst="rect">
            <a:avLst/>
          </a:prstGeom>
        </p:spPr>
        <p:txBody>
          <a:bodyPr vert="horz" lIns="68580" tIns="68580" rIns="68580" bIns="6858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EBE52-2B90-214C-ABA4-9788376A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" y="1369219"/>
            <a:ext cx="8366760" cy="30861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8C75CC-B367-9546-9C07-15157E11E5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3" y="1490663"/>
            <a:ext cx="2162175" cy="21621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652387-A533-D842-8631-AD6CDA25701C}"/>
              </a:ext>
            </a:extLst>
          </p:cNvPr>
          <p:cNvSpPr txBox="1"/>
          <p:nvPr/>
        </p:nvSpPr>
        <p:spPr>
          <a:xfrm>
            <a:off x="1143001" y="4805509"/>
            <a:ext cx="771525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89825" algn="r"/>
              </a:tabLst>
              <a:defRPr/>
            </a:pPr>
            <a:r>
              <a:rPr lang="en-US" sz="1100" dirty="0">
                <a:solidFill>
                  <a:srgbClr val="001CA8"/>
                </a:solidFill>
              </a:rPr>
              <a:t>©Massachusetts State Ethics Commission, One Ashburton Place, 6th floor, Room 619, Boston, MA 02108	</a:t>
            </a:r>
            <a:fld id="{40A4AE6E-2463-3345-AF4A-050E23AF266B}" type="slidenum">
              <a:rPr lang="en-US" sz="1100" smtClean="0">
                <a:solidFill>
                  <a:srgbClr val="001CA8"/>
                </a:solidFill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489825" algn="r"/>
                </a:tabLst>
                <a:defRPr/>
              </a:pPr>
              <a:t>‹#›</a:t>
            </a:fld>
            <a:endParaRPr lang="en-US" sz="1100" dirty="0">
              <a:solidFill>
                <a:srgbClr val="001CA8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0FFB8D-33AB-494A-89C0-788B8726D5E6}"/>
              </a:ext>
            </a:extLst>
          </p:cNvPr>
          <p:cNvCxnSpPr/>
          <p:nvPr/>
        </p:nvCxnSpPr>
        <p:spPr>
          <a:xfrm>
            <a:off x="278744" y="261047"/>
            <a:ext cx="0" cy="45045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47E177-4754-B84B-837B-E9998D9E10BD}"/>
              </a:ext>
            </a:extLst>
          </p:cNvPr>
          <p:cNvCxnSpPr/>
          <p:nvPr/>
        </p:nvCxnSpPr>
        <p:spPr>
          <a:xfrm>
            <a:off x="278745" y="261047"/>
            <a:ext cx="8579506" cy="12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FF56C6-4916-694B-A361-167D18CEC3F0}"/>
              </a:ext>
            </a:extLst>
          </p:cNvPr>
          <p:cNvCxnSpPr/>
          <p:nvPr/>
        </p:nvCxnSpPr>
        <p:spPr>
          <a:xfrm>
            <a:off x="8861937" y="261047"/>
            <a:ext cx="0" cy="45045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4A3257-D939-0644-9E30-F0349BD7B0EE}"/>
              </a:ext>
            </a:extLst>
          </p:cNvPr>
          <p:cNvCxnSpPr/>
          <p:nvPr/>
        </p:nvCxnSpPr>
        <p:spPr>
          <a:xfrm>
            <a:off x="278744" y="261046"/>
            <a:ext cx="0" cy="4504511"/>
          </a:xfrm>
          <a:prstGeom prst="line">
            <a:avLst/>
          </a:prstGeom>
          <a:ln w="28575">
            <a:solidFill>
              <a:srgbClr val="001CA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4DF62BE-58B4-0B4A-AEA6-5B17027036BE}"/>
              </a:ext>
            </a:extLst>
          </p:cNvPr>
          <p:cNvCxnSpPr/>
          <p:nvPr/>
        </p:nvCxnSpPr>
        <p:spPr>
          <a:xfrm>
            <a:off x="278744" y="261046"/>
            <a:ext cx="8579506" cy="12797"/>
          </a:xfrm>
          <a:prstGeom prst="line">
            <a:avLst/>
          </a:prstGeom>
          <a:ln w="28575" cap="rnd">
            <a:solidFill>
              <a:srgbClr val="001CA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8FFBE2-8F25-B146-A99C-70EF4D5BCBA4}"/>
              </a:ext>
            </a:extLst>
          </p:cNvPr>
          <p:cNvCxnSpPr/>
          <p:nvPr/>
        </p:nvCxnSpPr>
        <p:spPr>
          <a:xfrm>
            <a:off x="8861937" y="273843"/>
            <a:ext cx="0" cy="4491714"/>
          </a:xfrm>
          <a:prstGeom prst="line">
            <a:avLst/>
          </a:prstGeom>
          <a:ln w="28575" cap="rnd">
            <a:solidFill>
              <a:srgbClr val="001CA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22CC12-42A8-E64A-B0C0-5C606968715E}"/>
              </a:ext>
            </a:extLst>
          </p:cNvPr>
          <p:cNvCxnSpPr>
            <a:cxnSpLocks/>
          </p:cNvCxnSpPr>
          <p:nvPr/>
        </p:nvCxnSpPr>
        <p:spPr>
          <a:xfrm>
            <a:off x="1139681" y="4765557"/>
            <a:ext cx="7722256" cy="0"/>
          </a:xfrm>
          <a:prstGeom prst="line">
            <a:avLst/>
          </a:prstGeom>
          <a:ln w="28575">
            <a:solidFill>
              <a:srgbClr val="001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91DF6A-0C13-344F-B2D1-A57CB5FBF4BD}"/>
              </a:ext>
            </a:extLst>
          </p:cNvPr>
          <p:cNvCxnSpPr>
            <a:cxnSpLocks/>
          </p:cNvCxnSpPr>
          <p:nvPr/>
        </p:nvCxnSpPr>
        <p:spPr>
          <a:xfrm>
            <a:off x="278744" y="4765557"/>
            <a:ext cx="239663" cy="0"/>
          </a:xfrm>
          <a:prstGeom prst="line">
            <a:avLst/>
          </a:prstGeom>
          <a:ln w="28575" cap="rnd">
            <a:solidFill>
              <a:srgbClr val="001CA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67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p:transition spd="slow">
    <p:fade/>
  </p:transition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55985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pple Symbols" panose="02000000000000000000" pitchFamily="2" charset="-79"/>
        <a:buChar char="⎼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72716" indent="-254794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Courier New" panose="02070309020205020404" pitchFamily="49" charset="0"/>
        <a:buChar char="o"/>
        <a:tabLst/>
        <a:defRPr sz="21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32272" indent="-25955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253604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 Unicode MS" panose="020B0604020202020204" pitchFamily="34" charset="-128"/>
        <a:buChar char="►"/>
        <a:tabLst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Giannotti@state.ma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ass.gov/ethics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mass.gov/orgs/state-ethics-commission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ass.gov/orgs/state-ethics-commission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ass.gov/orgs/state-ethics-commission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Ls4rWpPzcAhUvx1kKHVB9AkQQjRx6BAgBEAU&amp;url=https://www.emaze.com/@AOOIZLFOI/Gallery&amp;psig=AOvVaw1ASumatCfCD_46_IBrtgcC&amp;ust=153487688688520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com/url?sa=i&amp;rct=j&amp;q=&amp;esrc=s&amp;source=images&amp;cd=&amp;cad=rja&amp;uact=8&amp;ved=2ahUKEwj70KCopfzcAhUHr1kKHfzmBmgQjRx6BAgBEAU&amp;url=https://fbs.admin.utah.edu/purchasing/gratuities/&amp;psig=AOvVaw1ASumatCfCD_46_IBrtgcC&amp;ust=1534876886885204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4775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State Ethics Commission</a:t>
            </a:r>
            <a:endParaRPr lang="en-US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92241" y="2952750"/>
            <a:ext cx="8229600" cy="15240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>
              <a:solidFill>
                <a:srgbClr val="C00000"/>
              </a:solidFill>
            </a:endParaRPr>
          </a:p>
          <a:p>
            <a:pPr lvl="0" algn="l" defTabSz="914400">
              <a:spcAft>
                <a:spcPts val="0"/>
              </a:spcAft>
              <a:tabLst>
                <a:tab pos="1377950" algn="l"/>
              </a:tabLst>
            </a:pPr>
            <a:r>
              <a:rPr lang="en-US" sz="1700" dirty="0">
                <a:solidFill>
                  <a:srgbClr val="292934"/>
                </a:solidFill>
                <a:latin typeface="Arial"/>
              </a:rPr>
              <a:t>Presenter:	David Giannotti, Chief</a:t>
            </a:r>
          </a:p>
          <a:p>
            <a:pPr lvl="0" algn="l" defTabSz="914400">
              <a:spcAft>
                <a:spcPts val="0"/>
              </a:spcAft>
              <a:tabLst>
                <a:tab pos="1377950" algn="l"/>
              </a:tabLst>
            </a:pPr>
            <a:r>
              <a:rPr lang="en-US" sz="1700" dirty="0">
                <a:solidFill>
                  <a:srgbClr val="292934"/>
                </a:solidFill>
                <a:latin typeface="Arial"/>
              </a:rPr>
              <a:t>	Public Education and Communications Division</a:t>
            </a:r>
          </a:p>
          <a:p>
            <a:pPr lvl="0" algn="l" defTabSz="914400">
              <a:spcAft>
                <a:spcPts val="0"/>
              </a:spcAft>
              <a:tabLst>
                <a:tab pos="1377950" algn="l"/>
              </a:tabLst>
            </a:pPr>
            <a:r>
              <a:rPr lang="en-US" sz="1700" dirty="0">
                <a:solidFill>
                  <a:srgbClr val="292934"/>
                </a:solidFill>
                <a:latin typeface="Arial"/>
              </a:rPr>
              <a:t>	State Ethics Commission</a:t>
            </a:r>
          </a:p>
          <a:p>
            <a:pPr lvl="0" algn="l" defTabSz="914400">
              <a:spcAft>
                <a:spcPts val="0"/>
              </a:spcAft>
              <a:tabLst>
                <a:tab pos="1377950" algn="l"/>
              </a:tabLst>
            </a:pPr>
            <a:r>
              <a:rPr lang="en-US" sz="1700" dirty="0">
                <a:solidFill>
                  <a:srgbClr val="292934"/>
                </a:solidFill>
                <a:latin typeface="Arial"/>
              </a:rPr>
              <a:t>	617-371-9505</a:t>
            </a:r>
          </a:p>
          <a:p>
            <a:pPr lvl="0" algn="l" defTabSz="914400">
              <a:spcAft>
                <a:spcPts val="0"/>
              </a:spcAft>
              <a:tabLst>
                <a:tab pos="1377950" algn="l"/>
              </a:tabLst>
            </a:pPr>
            <a:r>
              <a:rPr lang="en-US" sz="1700" dirty="0">
                <a:solidFill>
                  <a:srgbClr val="292934"/>
                </a:solidFill>
                <a:latin typeface="Arial"/>
              </a:rPr>
              <a:t>	</a:t>
            </a:r>
            <a:r>
              <a:rPr lang="en-US" sz="1700" dirty="0">
                <a:solidFill>
                  <a:srgbClr val="292934"/>
                </a:solidFill>
                <a:latin typeface="Arial"/>
                <a:hlinkClick r:id="rId2"/>
              </a:rPr>
              <a:t>David.Giannotti@mass.gov</a:t>
            </a:r>
            <a:r>
              <a:rPr lang="en-US" sz="1700" dirty="0">
                <a:solidFill>
                  <a:srgbClr val="292934"/>
                </a:solidFill>
                <a:latin typeface="Arial"/>
              </a:rPr>
              <a:t> </a:t>
            </a:r>
          </a:p>
          <a:p>
            <a:pPr algn="l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D285E-A015-4A23-A8A9-0809B66E2024}"/>
              </a:ext>
            </a:extLst>
          </p:cNvPr>
          <p:cNvSpPr/>
          <p:nvPr/>
        </p:nvSpPr>
        <p:spPr>
          <a:xfrm>
            <a:off x="1859846" y="2088862"/>
            <a:ext cx="5494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spcAft>
                <a:spcPts val="450"/>
              </a:spcAft>
            </a:pPr>
            <a:r>
              <a:rPr lang="en-US" sz="3200" dirty="0">
                <a:solidFill>
                  <a:srgbClr val="C00000"/>
                </a:solidFill>
              </a:rPr>
              <a:t>Conflict of Interest Law Seminar</a:t>
            </a:r>
          </a:p>
        </p:txBody>
      </p:sp>
    </p:spTree>
    <p:extLst>
      <p:ext uri="{BB962C8B-B14F-4D97-AF65-F5344CB8AC3E}">
        <p14:creationId xmlns:p14="http://schemas.microsoft.com/office/powerpoint/2010/main" val="247569961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9002"/>
            <a:ext cx="8366760" cy="311487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Gift Restriction Rules</a:t>
            </a:r>
            <a:r>
              <a:rPr lang="en-US" sz="2400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en-US" sz="2400" dirty="0">
                <a:solidFill>
                  <a:srgbClr val="C00000"/>
                </a:solidFill>
                <a:ea typeface="+mj-ea"/>
                <a:cs typeface="+mj-cs"/>
              </a:rPr>
            </a:br>
            <a:endParaRPr lang="en-US" sz="2000" b="0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2000" u="sng" dirty="0">
                <a:solidFill>
                  <a:srgbClr val="001CA8"/>
                </a:solidFill>
              </a:rPr>
              <a:t>Section 23(b)(3)</a:t>
            </a:r>
            <a:r>
              <a:rPr lang="en-US" sz="2000" dirty="0">
                <a:solidFill>
                  <a:prstClr val="black"/>
                </a:solidFill>
              </a:rPr>
              <a:t>- Standards of Conduct: gifts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valued at less than $50 are not prohibited,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but if the receipt of a gift creates the appearance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that the town employee could be improperly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influenced in the performance of official duties,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a written disclosure is required.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2603-6379-4850-BBAE-F07A685F4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71551"/>
            <a:ext cx="2590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6467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800" b="1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609600" y="1273313"/>
            <a:ext cx="8001000" cy="30861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Gifts That May Be Prohibited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Meals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Event Tickets  (</a:t>
            </a:r>
            <a:r>
              <a:rPr lang="en-US" sz="2000" i="0" u="none" strike="noStrike" baseline="0" dirty="0">
                <a:solidFill>
                  <a:srgbClr val="001CA8"/>
                </a:solidFill>
                <a:latin typeface="Calibri"/>
              </a:rPr>
              <a:t>Advisory 04-1</a:t>
            </a: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Free Travel or Expense Reimbursements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Gift Certificates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Floral Arrangements/Fruit Baskets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Lottery Tickets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Gifts offered through sales promotions</a:t>
            </a:r>
          </a:p>
          <a:p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http://hobnobfolsom.com/wp-content/uploads/sites/48/2015/07/Tap-folsom-Tickets.jpg">
            <a:extLst>
              <a:ext uri="{FF2B5EF4-FFF2-40B4-BE49-F238E27FC236}">
                <a16:creationId xmlns:a16="http://schemas.microsoft.com/office/drawing/2014/main" id="{26CADA34-B7CD-42A7-901B-10A3A50F2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04950"/>
            <a:ext cx="179916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F724D-D012-450C-B15E-041B50988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495550"/>
            <a:ext cx="1799167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47C97F-AAB9-47AD-9A82-06CF64EE6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562350"/>
            <a:ext cx="1799166" cy="7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1699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Regulatory Exemptions relating to Gift Restrictions</a:t>
            </a:r>
            <a:endParaRPr lang="en-US" sz="2000" b="0" i="0" u="none" strike="noStrike" baseline="0" dirty="0">
              <a:solidFill>
                <a:srgbClr val="001CA8"/>
              </a:solidFill>
              <a:latin typeface="Calibri"/>
            </a:endParaRPr>
          </a:p>
          <a:p>
            <a:pPr marL="517922" lvl="2" indent="0">
              <a:buNone/>
            </a:pPr>
            <a:r>
              <a:rPr lang="en-US" sz="1800" i="0" dirty="0">
                <a:solidFill>
                  <a:prstClr val="black"/>
                </a:solidFill>
              </a:rPr>
              <a:t>(Disclosure and Prior Approval Required in Certain Circumstances)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Travel Expenses where the purpose of the travel serves a legitimate public purpose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Incidental Hospitality that serves a public purpose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Random Drawings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Unsolicited Perishable Items</a:t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2400" b="1" u="sng" dirty="0">
                <a:solidFill>
                  <a:srgbClr val="001CA8"/>
                </a:solidFill>
              </a:rPr>
              <a:t>Advisory 19-1</a:t>
            </a:r>
            <a:r>
              <a:rPr lang="en-US" sz="2400" u="sng" dirty="0">
                <a:solidFill>
                  <a:srgbClr val="001CA8"/>
                </a:solidFill>
              </a:rPr>
              <a:t>:  Gifts and Gratuities</a:t>
            </a:r>
            <a:endParaRPr lang="en-US" sz="2400" b="0" i="0" u="none" strike="noStrike" baseline="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22362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Regulatory Exemptions relating to Gift Restrictions</a:t>
            </a:r>
            <a:endParaRPr lang="en-US" sz="2000" b="0" i="0" u="none" strike="noStrike" baseline="0" dirty="0">
              <a:solidFill>
                <a:srgbClr val="001CA8"/>
              </a:solidFill>
              <a:latin typeface="Calibri"/>
            </a:endParaRPr>
          </a:p>
          <a:p>
            <a:pPr marL="517922" lvl="2" indent="0">
              <a:buNone/>
            </a:pPr>
            <a:r>
              <a:rPr lang="en-US" sz="1800" i="0" dirty="0">
                <a:solidFill>
                  <a:prstClr val="black"/>
                </a:solidFill>
              </a:rPr>
              <a:t>(Disclosure and Prior Approval Required in Certain Circumstances)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Passes to School Events Provided by the School District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Class Gifts to Teachers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Public Employee Discounts and Waived Membership Fees 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Gifts Among Public Employees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Retirement Gifts</a:t>
            </a:r>
          </a:p>
          <a:p>
            <a:pPr marR="0" lvl="0" rtl="0"/>
            <a:endParaRPr lang="en-US" sz="2400" b="0" i="0" u="none" strike="noStrike" baseline="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48497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endParaRPr lang="en-US" sz="36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Nepotism/Self-Dealing</a:t>
            </a:r>
            <a:endParaRPr lang="en-US" sz="2000" b="0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marL="0" marR="0" lvl="0" indent="0" rtl="0">
              <a:buNone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town</a:t>
            </a: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 employee </a:t>
            </a:r>
            <a:r>
              <a:rPr lang="en-US" sz="2000" b="1" i="0" u="none" strike="noStrike" baseline="0" dirty="0">
                <a:solidFill>
                  <a:prstClr val="black"/>
                </a:solidFill>
                <a:latin typeface="Calibri"/>
              </a:rPr>
              <a:t>may not participate </a:t>
            </a: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in matters in which he, his immediate family, a partner, a business organization with which he has certain affiliations or someone with whom he is negotiating for prospective employment </a:t>
            </a:r>
            <a:r>
              <a:rPr lang="en-US" sz="2000" b="1" i="0" u="none" strike="noStrike" baseline="0" dirty="0">
                <a:solidFill>
                  <a:prstClr val="black"/>
                </a:solidFill>
                <a:latin typeface="Calibri"/>
              </a:rPr>
              <a:t>has a financial interest</a:t>
            </a: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prstClr val="black"/>
                </a:solidFill>
              </a:rPr>
              <a:t>Disclosure filed with the appointing authority/Determination by the appointing authority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prstClr val="black"/>
                </a:solidFill>
              </a:rPr>
              <a:t>No exemption available for elected town officials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prstClr val="black"/>
                </a:solidFill>
              </a:rPr>
              <a:t>Financial interests of town employees who are abutters or competitors</a:t>
            </a:r>
          </a:p>
          <a:p>
            <a:pPr marL="0" marR="0" lvl="0" indent="0" rtl="0">
              <a:buNone/>
            </a:pPr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73038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08881"/>
            <a:ext cx="8366760" cy="1196045"/>
          </a:xfrm>
        </p:spPr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effectLst/>
              <a:latin typeface="Calibri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62000" y="1962150"/>
            <a:ext cx="7620000" cy="2286000"/>
            <a:chOff x="624" y="1920"/>
            <a:chExt cx="4800" cy="1536"/>
          </a:xfrm>
        </p:grpSpPr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4464" y="2688"/>
              <a:ext cx="288" cy="0"/>
            </a:xfrm>
            <a:prstGeom prst="lin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776" y="1920"/>
              <a:ext cx="2592" cy="240"/>
            </a:xfrm>
            <a:prstGeom prst="rect">
              <a:avLst/>
            </a:prstGeom>
            <a:solidFill>
              <a:srgbClr val="001CA8"/>
            </a:solidFill>
            <a:ln>
              <a:headEnd/>
              <a:tailEnd/>
            </a:ln>
            <a:effectLst>
              <a:outerShdw blurRad="190500" dist="1270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Both Sets of Parents</a:t>
              </a: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680" y="2400"/>
              <a:ext cx="1200" cy="576"/>
            </a:xfrm>
            <a:prstGeom prst="rect">
              <a:avLst/>
            </a:prstGeom>
            <a:solidFill>
              <a:srgbClr val="001CA8"/>
            </a:solidFill>
            <a:ln>
              <a:headEnd/>
              <a:tailEnd/>
            </a:ln>
            <a:effectLst>
              <a:outerShdw blurRad="190500" dist="1270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You</a:t>
              </a: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312" y="2400"/>
              <a:ext cx="1152" cy="576"/>
            </a:xfrm>
            <a:prstGeom prst="rect">
              <a:avLst/>
            </a:prstGeom>
            <a:solidFill>
              <a:srgbClr val="001CA8"/>
            </a:solidFill>
            <a:ln>
              <a:headEnd/>
              <a:tailEnd/>
            </a:ln>
            <a:effectLst>
              <a:outerShdw blurRad="190500" dist="1270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Your Spouse</a:t>
              </a: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76" y="3216"/>
              <a:ext cx="2544" cy="240"/>
            </a:xfrm>
            <a:prstGeom prst="rect">
              <a:avLst/>
            </a:prstGeom>
            <a:solidFill>
              <a:srgbClr val="001CA8"/>
            </a:solidFill>
            <a:ln>
              <a:headEnd/>
              <a:tailEnd/>
            </a:ln>
            <a:effectLst>
              <a:outerShdw blurRad="190500" dist="1270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Your Children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4752" y="2496"/>
              <a:ext cx="672" cy="384"/>
            </a:xfrm>
            <a:prstGeom prst="rect">
              <a:avLst/>
            </a:prstGeom>
            <a:solidFill>
              <a:srgbClr val="001CA8"/>
            </a:solidFill>
            <a:ln>
              <a:headEnd/>
              <a:tailEnd/>
            </a:ln>
            <a:effectLst>
              <a:outerShdw blurRad="190500" dist="1270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Siblings</a:t>
              </a: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624" y="2544"/>
              <a:ext cx="720" cy="384"/>
            </a:xfrm>
            <a:prstGeom prst="rect">
              <a:avLst/>
            </a:prstGeom>
            <a:solidFill>
              <a:srgbClr val="001CA8"/>
            </a:solidFill>
            <a:ln>
              <a:headEnd/>
              <a:tailEnd/>
            </a:ln>
            <a:effectLst>
              <a:outerShdw blurRad="190500" dist="127000" dir="2700000" algn="tl" rotWithShape="0">
                <a:prstClr val="black">
                  <a:alpha val="2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Siblings</a:t>
              </a: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280" y="2160"/>
              <a:ext cx="0" cy="240"/>
            </a:xfrm>
            <a:prstGeom prst="lin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3888" y="2160"/>
              <a:ext cx="0" cy="240"/>
            </a:xfrm>
            <a:prstGeom prst="lin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V="1">
              <a:off x="2280" y="2976"/>
              <a:ext cx="0" cy="240"/>
            </a:xfrm>
            <a:prstGeom prst="lin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V="1">
              <a:off x="3888" y="2976"/>
              <a:ext cx="0" cy="240"/>
            </a:xfrm>
            <a:prstGeom prst="lin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1344" y="2736"/>
              <a:ext cx="336" cy="0"/>
            </a:xfrm>
            <a:prstGeom prst="lin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2880" y="2688"/>
              <a:ext cx="432" cy="0"/>
            </a:xfrm>
            <a:prstGeom prst="lin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9CF86F3-9A41-4016-8CD3-DEE72E68D0E7}"/>
              </a:ext>
            </a:extLst>
          </p:cNvPr>
          <p:cNvSpPr/>
          <p:nvPr/>
        </p:nvSpPr>
        <p:spPr>
          <a:xfrm>
            <a:off x="388620" y="1295980"/>
            <a:ext cx="7993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Nepotism</a:t>
            </a: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: </a:t>
            </a:r>
            <a:r>
              <a:rPr lang="en-US" sz="2400" b="1" dirty="0">
                <a:solidFill>
                  <a:prstClr val="black"/>
                </a:solidFill>
                <a:ea typeface="+mj-ea"/>
                <a:cs typeface="+mj-cs"/>
              </a:rPr>
              <a:t>Definition of Immediate Family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8364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123950"/>
            <a:ext cx="8366760" cy="3505200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BOARD MEMBERS:  </a:t>
            </a:r>
            <a:r>
              <a:rPr lang="en-US" sz="2400" b="1" dirty="0">
                <a:solidFill>
                  <a:srgbClr val="001CA8"/>
                </a:solidFill>
                <a:ea typeface="+mj-ea"/>
                <a:cs typeface="+mj-cs"/>
              </a:rPr>
              <a:t>THE RULE OF NECESSITY</a:t>
            </a:r>
          </a:p>
          <a:p>
            <a:pPr marL="0" lvl="0" indent="0">
              <a:buNone/>
            </a:pPr>
            <a:endParaRPr lang="en-US" sz="2000" b="0" i="0" u="none" strike="noStrike" baseline="0" dirty="0">
              <a:solidFill>
                <a:srgbClr val="001CA8"/>
              </a:solidFill>
              <a:latin typeface="Calibri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AVAILABLE TO ELECTED BOARDS ONLY</a:t>
            </a:r>
            <a:r>
              <a:rPr lang="en-US" sz="800" dirty="0">
                <a:solidFill>
                  <a:prstClr val="black"/>
                </a:solidFill>
              </a:rPr>
              <a:t> 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 BOARD CANNOT ACHIEVE A QUORUM</a:t>
            </a:r>
            <a:r>
              <a:rPr lang="en-US" sz="800" dirty="0">
                <a:solidFill>
                  <a:prstClr val="black"/>
                </a:solidFill>
              </a:rPr>
              <a:t> 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NO OTHER BOARD IS AVAILABLE TO DECIDE THE ISSUE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BOARD SHOULD OBTAIN LEGAL ADVICE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BOARD MEMBERS WILL NEED TO DISCLOSE CONFLICTS  IN THE MEETING MINUTES</a:t>
            </a:r>
          </a:p>
          <a:p>
            <a:pPr marL="772716" lvl="3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772716" lvl="3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sz="2000" b="1" u="sng" dirty="0">
                <a:solidFill>
                  <a:srgbClr val="001CA8"/>
                </a:solidFill>
              </a:rPr>
              <a:t>Advisory 05-05</a:t>
            </a:r>
            <a:r>
              <a:rPr lang="en-US" sz="2000" u="sng" dirty="0">
                <a:solidFill>
                  <a:srgbClr val="001CA8"/>
                </a:solidFill>
              </a:rPr>
              <a:t>:  The Rule of Necessity</a:t>
            </a:r>
          </a:p>
          <a:p>
            <a:pPr marR="0" lvl="0" rtl="0"/>
            <a:endParaRPr lang="en-US" sz="2400" b="0" i="0" u="none" strike="noStrike" baseline="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23476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52550"/>
            <a:ext cx="8366760" cy="32004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BOARD MEMBERS: </a:t>
            </a:r>
            <a:r>
              <a:rPr lang="en-US" sz="2400" b="1" dirty="0">
                <a:solidFill>
                  <a:srgbClr val="001CA8"/>
                </a:solidFill>
                <a:ea typeface="+mj-ea"/>
                <a:cs typeface="+mj-cs"/>
              </a:rPr>
              <a:t>IF YOU NEED TO ABSTAIN?</a:t>
            </a:r>
            <a:br>
              <a:rPr lang="en-US" sz="2400" b="1" dirty="0">
                <a:solidFill>
                  <a:srgbClr val="001CA8"/>
                </a:solidFill>
                <a:ea typeface="+mj-ea"/>
                <a:cs typeface="+mj-cs"/>
              </a:rPr>
            </a:br>
            <a:endParaRPr lang="en-US" sz="2000" b="0" i="0" u="none" strike="noStrike" baseline="0" dirty="0">
              <a:solidFill>
                <a:srgbClr val="001CA8"/>
              </a:solidFill>
              <a:latin typeface="Calibri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CAN I REMAIN AT THE TABLE?</a:t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CAN I SIT IN THE AUDIENCE?</a:t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MUST I LEAVE THE ROOM?</a:t>
            </a:r>
          </a:p>
          <a:p>
            <a:pPr marR="0" lvl="0" rtl="0"/>
            <a:endParaRPr lang="en-US" sz="2400" b="0" i="0" u="none" strike="noStrike" baseline="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12171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08882"/>
            <a:ext cx="8366760" cy="1043668"/>
          </a:xfrm>
        </p:spPr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sz="800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8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800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800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531" y="1347405"/>
            <a:ext cx="8366760" cy="295513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600" b="1" u="sng" dirty="0">
                <a:solidFill>
                  <a:srgbClr val="C00000"/>
                </a:solidFill>
                <a:ea typeface="+mj-ea"/>
                <a:cs typeface="+mj-cs"/>
              </a:rPr>
              <a:t>Code of Conduct</a:t>
            </a:r>
          </a:p>
          <a:p>
            <a:pPr marL="0" lvl="0" indent="0">
              <a:buNone/>
            </a:pPr>
            <a:endParaRPr lang="en-US" sz="2600" b="0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marL="0" marR="0" lvl="0" indent="0" rtl="0">
              <a:buNone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 town employee shall not knowingly:</a:t>
            </a:r>
          </a:p>
          <a:p>
            <a:pPr marR="0" lvl="1" rtl="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Act in a manner such that a reasonable person would conclude that he or she might act with bias</a:t>
            </a:r>
          </a:p>
          <a:p>
            <a:pPr marR="0" lvl="2" rtl="0"/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One-step written disclosure to dispel appearance of conflict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Use official position to secure unwarranted privileges for him or others.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Use public resources for private or personal use or political activity.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Disclose confidential information.</a:t>
            </a:r>
          </a:p>
          <a:p>
            <a:pPr marR="0" lvl="2" rtl="0"/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67330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08882"/>
            <a:ext cx="8366760" cy="960120"/>
          </a:xfrm>
        </p:spPr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sz="800" b="0" i="0" u="none" strike="noStrike" baseline="0">
                <a:solidFill>
                  <a:prstClr val="black"/>
                </a:solidFill>
                <a:latin typeface="Calibri"/>
              </a:rPr>
              <a:t/>
            </a:r>
            <a:br>
              <a:rPr lang="en-US" sz="800" b="0" i="0" u="none" strike="noStrike" baseline="0">
                <a:solidFill>
                  <a:prstClr val="black"/>
                </a:solidFill>
                <a:latin typeface="Calibri"/>
              </a:rPr>
            </a:br>
            <a:r>
              <a:rPr lang="en-US" sz="800" b="0" i="0" u="none" strike="noStrike" baseline="0">
                <a:solidFill>
                  <a:prstClr val="black"/>
                </a:solidFill>
                <a:latin typeface="Calibri"/>
              </a:rPr>
              <a:t/>
            </a:r>
            <a:br>
              <a:rPr lang="en-US" sz="800" b="0" i="0" u="none" strike="noStrike" baseline="0">
                <a:solidFill>
                  <a:prstClr val="black"/>
                </a:solidFill>
                <a:latin typeface="Calibri"/>
              </a:rPr>
            </a:br>
            <a:endParaRPr lang="en-US" sz="27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52550"/>
            <a:ext cx="8069580" cy="26503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Code of Conduct</a:t>
            </a: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:  </a:t>
            </a:r>
            <a:r>
              <a:rPr lang="en-US" sz="2400" b="1" dirty="0">
                <a:ea typeface="+mj-ea"/>
                <a:cs typeface="+mj-cs"/>
              </a:rPr>
              <a:t>Political Activity</a:t>
            </a:r>
            <a:endParaRPr lang="en-US" sz="2000" b="0" i="0" u="none" strike="noStrike" baseline="0" dirty="0">
              <a:latin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Soliciting campaign support from colleagues, </a:t>
            </a:r>
            <a:b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subordinates or constituents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Campaign activities in public buildings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Cannot use public resources for political purposes</a:t>
            </a:r>
          </a:p>
          <a:p>
            <a:pPr marL="0" marR="0" lvl="0" indent="0" rtl="0">
              <a:buNone/>
            </a:pPr>
            <a:endParaRPr lang="en-US" sz="2000" b="0" i="0" u="none" strike="noStrike" baseline="0" dirty="0">
              <a:solidFill>
                <a:srgbClr val="C00000"/>
              </a:solidFill>
              <a:latin typeface="Calibri"/>
            </a:endParaRPr>
          </a:p>
          <a:p>
            <a:pPr marL="0" marR="0" lvl="0" indent="0" algn="ctr" rtl="0">
              <a:buNone/>
            </a:pPr>
            <a:r>
              <a:rPr lang="en-US" sz="2400" b="1" i="0" u="sng" strike="noStrike" baseline="0" dirty="0">
                <a:solidFill>
                  <a:srgbClr val="001CA8"/>
                </a:solidFill>
                <a:latin typeface="Calibri"/>
              </a:rPr>
              <a:t>Advisory 11-1:  </a:t>
            </a:r>
            <a:r>
              <a:rPr lang="en-US" sz="2400" i="0" u="sng" strike="noStrike" baseline="0" dirty="0">
                <a:solidFill>
                  <a:srgbClr val="001CA8"/>
                </a:solidFill>
                <a:latin typeface="Calibri"/>
              </a:rPr>
              <a:t>Public employee political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09CE3-B6F6-4FA1-9854-93DF1335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733550"/>
            <a:ext cx="2057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4352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4000" b="1" i="0" u="none" strike="noStrike" baseline="0" dirty="0">
                <a:solidFill>
                  <a:srgbClr val="C00000"/>
                </a:solidFill>
                <a:effectLst/>
                <a:latin typeface="Calibri"/>
              </a:rPr>
              <a:t>Conflicts 101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417638"/>
            <a:ext cx="8366760" cy="3200400"/>
          </a:xfrm>
        </p:spPr>
        <p:txBody>
          <a:bodyPr/>
          <a:lstStyle/>
          <a:p>
            <a:pPr marL="0" marR="0" lvl="0" indent="0" algn="ctr" rtl="0">
              <a:buNone/>
            </a:pPr>
            <a:r>
              <a:rPr lang="en-US" b="0" i="0" u="none" strike="noStrike" baseline="0">
                <a:solidFill>
                  <a:prstClr val="black"/>
                </a:solidFill>
                <a:latin typeface="Calibri"/>
              </a:rPr>
              <a:t>Professional Life 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Calibri"/>
              </a:rPr>
              <a:t>vs.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> Personal Life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1972698"/>
            <a:ext cx="4413250" cy="2192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362200" y="4248150"/>
            <a:ext cx="4419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1652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652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652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652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652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65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65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65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65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+mn-lt"/>
                <a:cs typeface="Arial" charset="0"/>
              </a:rPr>
              <a:t>Focus of the Conflict of Interest Law</a:t>
            </a:r>
          </a:p>
        </p:txBody>
      </p:sp>
      <p:sp>
        <p:nvSpPr>
          <p:cNvPr id="6" name="Right Arrow 1"/>
          <p:cNvSpPr>
            <a:spLocks noChangeArrowheads="1"/>
          </p:cNvSpPr>
          <p:nvPr/>
        </p:nvSpPr>
        <p:spPr bwMode="auto">
          <a:xfrm rot="-5400000">
            <a:off x="3984625" y="3695700"/>
            <a:ext cx="1022350" cy="82550"/>
          </a:xfrm>
          <a:prstGeom prst="rightArrow">
            <a:avLst>
              <a:gd name="adj1" fmla="val 50000"/>
              <a:gd name="adj2" fmla="val 50341"/>
            </a:avLst>
          </a:prstGeom>
          <a:solidFill>
            <a:srgbClr val="FF0000"/>
          </a:solidFill>
          <a:ln w="57150" cmpd="thinThick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7972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08882"/>
            <a:ext cx="8366760" cy="891268"/>
          </a:xfrm>
        </p:spPr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52550"/>
            <a:ext cx="8366760" cy="19645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Code of Conduct</a:t>
            </a: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:  </a:t>
            </a:r>
            <a:r>
              <a:rPr lang="en-US" sz="2400" b="1" dirty="0">
                <a:ea typeface="+mj-ea"/>
                <a:cs typeface="+mj-cs"/>
              </a:rPr>
              <a:t>Private Commercial Relationships</a:t>
            </a:r>
          </a:p>
          <a:p>
            <a:pPr marL="255984" lvl="1" indent="0">
              <a:buNone/>
            </a:pPr>
            <a:r>
              <a:rPr lang="en-US" sz="1800" b="1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en-US" sz="1800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en-US" sz="2000" b="1" i="0" u="sng" strike="noStrike" baseline="0" dirty="0">
                <a:solidFill>
                  <a:srgbClr val="001CA8"/>
                </a:solidFill>
                <a:latin typeface="Calibri"/>
              </a:rPr>
              <a:t>Advisory 14-1</a:t>
            </a:r>
            <a:r>
              <a:rPr lang="en-US" sz="2000" b="1" i="0" u="none" strike="noStrike" baseline="0" dirty="0">
                <a:solidFill>
                  <a:srgbClr val="001CA8"/>
                </a:solidFill>
                <a:latin typeface="Calibri"/>
              </a:rPr>
              <a:t>:  </a:t>
            </a:r>
            <a:r>
              <a:rPr lang="en-US" sz="2000" i="0" u="none" strike="noStrike" baseline="0" dirty="0">
                <a:solidFill>
                  <a:srgbClr val="001CA8"/>
                </a:solidFill>
                <a:latin typeface="Calibri"/>
              </a:rPr>
              <a:t>Public employees’ private business relationships and other private dealings with those over whom they have official authority or with whom they have official dealings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54C5A-A254-4847-B71A-CF5714DC0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3105150"/>
            <a:ext cx="3429000" cy="1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4189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52549"/>
            <a:ext cx="8366760" cy="31520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Divided Loyalties</a:t>
            </a:r>
            <a:endParaRPr lang="en-US" sz="2400" b="1" i="0" u="sng" strike="noStrike" baseline="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While a town employee, unless you are a special municipal employee:</a:t>
            </a:r>
          </a:p>
          <a:p>
            <a:pPr marL="365760"/>
            <a:r>
              <a:rPr lang="en-US" altLang="en-US" sz="3200" dirty="0">
                <a:solidFill>
                  <a:srgbClr val="FF0303"/>
                </a:solidFill>
              </a:rPr>
              <a:t> </a:t>
            </a:r>
            <a:r>
              <a:rPr lang="en-US" altLang="en-US" sz="2000" dirty="0"/>
              <a:t>You may not represent 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 party interests before any town board, even</a:t>
            </a:r>
            <a:br>
              <a:rPr lang="en-US" altLang="en-US" sz="2000" dirty="0"/>
            </a:br>
            <a:r>
              <a:rPr lang="en-US" altLang="en-US" sz="2000" dirty="0"/>
              <a:t>  if you are not paid.  </a:t>
            </a:r>
          </a:p>
          <a:p>
            <a:pPr marL="365760"/>
            <a:r>
              <a:rPr lang="en-US" altLang="en-US" sz="3200" dirty="0">
                <a:solidFill>
                  <a:srgbClr val="FF0303"/>
                </a:solidFill>
              </a:rPr>
              <a:t> </a:t>
            </a:r>
            <a:r>
              <a:rPr lang="en-US" altLang="en-US" sz="2000" dirty="0"/>
              <a:t>You may not be paid by anyone to work on any matters in which any</a:t>
            </a:r>
            <a:br>
              <a:rPr lang="en-US" altLang="en-US" sz="2000" dirty="0"/>
            </a:br>
            <a:r>
              <a:rPr lang="en-US" altLang="en-US" sz="2000" dirty="0"/>
              <a:t>  agency of the town is a party or has a direct and substantial</a:t>
            </a:r>
            <a:br>
              <a:rPr lang="en-US" altLang="en-US" sz="2000" dirty="0"/>
            </a:br>
            <a:r>
              <a:rPr lang="en-US" altLang="en-US" sz="2000" dirty="0"/>
              <a:t>  interest. </a:t>
            </a:r>
          </a:p>
          <a:p>
            <a:pPr marL="107394" indent="0">
              <a:buNone/>
            </a:pPr>
            <a:endParaRPr lang="en-US" alt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2765C-EC72-4AA6-9379-213BED45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3311">
            <a:off x="6264776" y="971714"/>
            <a:ext cx="2310584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5434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08412"/>
            <a:ext cx="8366760" cy="31520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Divided Loyalties</a:t>
            </a:r>
          </a:p>
          <a:p>
            <a:pPr marL="0" lvl="0" indent="0">
              <a:buNone/>
            </a:pPr>
            <a:endParaRPr lang="en-US" sz="2400" b="1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Positions classified as special municipal employees are less restricted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Town employees may always represent their own interests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Contractors/Consultants cannot compensate a town employee to work on any project where the conflict of interest law restricts the town employee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37598-2FCF-4A6E-90E8-86A2CF44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98" y="1047750"/>
            <a:ext cx="2499577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17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52549"/>
            <a:ext cx="8366760" cy="31520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Divided Loyalties:</a:t>
            </a:r>
            <a:r>
              <a:rPr lang="en-US" sz="2400" dirty="0">
                <a:solidFill>
                  <a:srgbClr val="C00000"/>
                </a:solidFill>
                <a:ea typeface="+mj-ea"/>
                <a:cs typeface="+mj-cs"/>
              </a:rPr>
              <a:t>  </a:t>
            </a:r>
            <a:r>
              <a:rPr lang="en-US" sz="2200" b="1" dirty="0">
                <a:ea typeface="+mj-ea"/>
                <a:cs typeface="+mj-cs"/>
              </a:rPr>
              <a:t>Special Municipal Employees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000000"/>
                </a:solidFill>
              </a:rPr>
              <a:t>Positions that have been expressly classified by the Board of Selectmen</a:t>
            </a:r>
          </a:p>
          <a:p>
            <a:pPr marL="1143000" lvl="2" indent="-2286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900" i="0" kern="0" dirty="0">
                <a:solidFill>
                  <a:srgbClr val="0000A4"/>
                </a:solidFill>
              </a:rPr>
              <a:t>Are unpaid, or</a:t>
            </a:r>
          </a:p>
          <a:p>
            <a:pPr marL="1143000" lvl="2" indent="-2286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900" i="0" kern="0" dirty="0">
                <a:solidFill>
                  <a:srgbClr val="0000A4"/>
                </a:solidFill>
              </a:rPr>
              <a:t>Compensated for less than 800 hours in a year, or</a:t>
            </a:r>
          </a:p>
          <a:p>
            <a:pPr marL="1143000" lvl="2" indent="-2286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900" i="0" kern="0" dirty="0">
                <a:solidFill>
                  <a:srgbClr val="0000A4"/>
                </a:solidFill>
              </a:rPr>
              <a:t>By terms, classification or conditions of employment, permits personal or private employment during normal working hours</a:t>
            </a:r>
          </a:p>
          <a:p>
            <a:pPr marL="914400" lvl="2" indent="0" defTabSz="91440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endParaRPr lang="en-US" altLang="en-US" sz="1900" i="0" kern="0" dirty="0">
              <a:solidFill>
                <a:srgbClr val="0000A4"/>
              </a:solidFill>
            </a:endParaRPr>
          </a:p>
          <a:p>
            <a:pPr marL="0" indent="0">
              <a:buNone/>
            </a:pPr>
            <a:r>
              <a:rPr lang="en-US" sz="2000" i="0" strike="noStrike" baseline="0" dirty="0">
                <a:solidFill>
                  <a:prstClr val="black"/>
                </a:solidFill>
                <a:latin typeface="Calibri"/>
              </a:rPr>
              <a:t>	(Generall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y can include </a:t>
            </a:r>
            <a:r>
              <a:rPr lang="en-US" sz="2000" i="0" strike="noStrike" baseline="0" dirty="0">
                <a:solidFill>
                  <a:prstClr val="black"/>
                </a:solidFill>
                <a:latin typeface="Calibri"/>
              </a:rPr>
              <a:t>members of boards and committees)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2765C-EC72-4AA6-9379-213BED45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3311">
            <a:off x="6264776" y="971714"/>
            <a:ext cx="2310584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269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Regulatory Exemption related to Divided Loyalties restriction</a:t>
            </a:r>
            <a:b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</a:br>
            <a:endParaRPr lang="en-US" sz="2000" dirty="0">
              <a:solidFill>
                <a:srgbClr val="001CA8"/>
              </a:solidFill>
              <a:latin typeface="Calibri"/>
              <a:ea typeface="+mj-ea"/>
              <a:cs typeface="+mj-cs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Exemption to Permit Town Employees Who Are Parents to Advocate for Their Children </a:t>
            </a:r>
            <a:r>
              <a:rPr lang="en-US" i="0" dirty="0">
                <a:solidFill>
                  <a:prstClr val="black"/>
                </a:solidFill>
              </a:rPr>
              <a:t>(Disclosure Required for Supervisory Employees)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Exemption Permitting Persons Serving as Members of Town Boards Pursuant to a Legal Requirement That the Board Have Members With a Specified Affiliation to Participate Fully in Determinations of General Policy </a:t>
            </a:r>
          </a:p>
          <a:p>
            <a:pPr marR="0" lvl="0" rtl="0"/>
            <a:endParaRPr lang="en-US" sz="2400" b="0" i="0" u="none" strike="noStrike" baseline="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89638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269002"/>
            <a:ext cx="8366760" cy="3200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Financial Interests in Contracts</a:t>
            </a:r>
            <a:endParaRPr lang="en-US" sz="2000" b="0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marL="255984" lvl="1" indent="0">
              <a:buNone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 town employee may not have a financial interest in a contract in which the town is an interested party.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Contracts to provide goods or services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Multiple positions, one of which is paid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  <a:latin typeface="Calibri"/>
              </a:rPr>
              <a:t>“Inside Track” issues</a:t>
            </a:r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99524-E174-481E-A396-0AAB1B546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201729"/>
            <a:ext cx="1493610" cy="21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478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269002"/>
            <a:ext cx="8366760" cy="3200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Financial Interests in Contracts</a:t>
            </a:r>
            <a:endParaRPr lang="en-US" sz="2000" b="0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marL="255984" lvl="1" indent="0">
              <a:buNone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 town employee may not have a financial interest in a </a:t>
            </a:r>
            <a:b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contract in which the town is an interested party.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</a:rPr>
              <a:t>Law applies less restrictively to designated “special” </a:t>
            </a:r>
            <a:br>
              <a:rPr lang="en-US" sz="2000" i="0" dirty="0">
                <a:solidFill>
                  <a:prstClr val="black"/>
                </a:solidFill>
              </a:rPr>
            </a:br>
            <a:r>
              <a:rPr lang="en-US" sz="2000" i="0" dirty="0">
                <a:solidFill>
                  <a:prstClr val="black"/>
                </a:solidFill>
              </a:rPr>
              <a:t>municipal employees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</a:rPr>
              <a:t>Restriction does not apply to elected or unpaid positions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</a:rPr>
              <a:t>Town employees can also serve on the Board of Selectmen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</a:rPr>
              <a:t>Other exemptions are available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i="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454CA-F553-459E-BCF8-4E420135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331" y="1504950"/>
            <a:ext cx="1265049" cy="17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5623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1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Restrictions on Appointment</a:t>
            </a:r>
            <a:endParaRPr lang="en-US" altLang="en-US" sz="2400" kern="0" dirty="0">
              <a:solidFill>
                <a:srgbClr val="0000A4"/>
              </a:solidFill>
            </a:endParaRPr>
          </a:p>
          <a:p>
            <a:pPr marL="0" lvl="0" indent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en-US" sz="1800" b="1" kern="0" dirty="0"/>
          </a:p>
          <a:p>
            <a:pPr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800" kern="0" dirty="0"/>
              <a:t>Board members are ineligible for appointment to positions supervised by their board until 30 days after they resign from the board. </a:t>
            </a:r>
            <a:br>
              <a:rPr lang="en-US" altLang="en-US" sz="1800" kern="0" dirty="0"/>
            </a:br>
            <a:endParaRPr lang="en-US" altLang="en-US" sz="1800" kern="0" dirty="0"/>
          </a:p>
          <a:p>
            <a:pPr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800" kern="0" dirty="0"/>
              <a:t>Town employees who also serve on the board of selectmen are ineligible for any other appointment to another town position while a selectman and for 6 months thereafter.</a:t>
            </a:r>
            <a:br>
              <a:rPr lang="en-US" altLang="en-US" sz="1800" kern="0" dirty="0"/>
            </a:br>
            <a:endParaRPr lang="en-US" altLang="en-US" sz="1800" kern="0" dirty="0"/>
          </a:p>
          <a:p>
            <a:pPr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800" kern="0" dirty="0"/>
              <a:t>Housing Authority employees who also serve as elected town officials are ineligible for appointment to any other town position until 6 months after they leave the elected position.</a:t>
            </a:r>
            <a:endParaRPr lang="en-US" sz="180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103908660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0" i="0" u="non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286576"/>
            <a:ext cx="8366760" cy="32004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srgbClr val="C00000"/>
                </a:solidFill>
                <a:ea typeface="+mj-ea"/>
                <a:cs typeface="+mj-cs"/>
              </a:rPr>
              <a:t>Former Town Employees</a:t>
            </a: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:  </a:t>
            </a:r>
            <a:r>
              <a:rPr lang="en-US" sz="2400" b="1" dirty="0">
                <a:ea typeface="+mj-ea"/>
                <a:cs typeface="+mj-cs"/>
              </a:rPr>
              <a:t>Revolving Door Restrictions</a:t>
            </a:r>
            <a:endParaRPr lang="en-US" sz="2000" b="1" i="0" u="none" strike="noStrike" baseline="0" dirty="0">
              <a:latin typeface="Calibri"/>
            </a:endParaRPr>
          </a:p>
          <a:p>
            <a:pPr marL="255984" lvl="1" indent="0">
              <a:buNone/>
            </a:pPr>
            <a:r>
              <a:rPr lang="en-US" sz="2000" b="0" i="0" u="sng" strike="noStrike" baseline="0" dirty="0">
                <a:solidFill>
                  <a:srgbClr val="001CA8"/>
                </a:solidFill>
                <a:latin typeface="Calibri"/>
              </a:rPr>
              <a:t>The forever ban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 former town employee is prohibited from receiving compensation </a:t>
            </a:r>
            <a:b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from or representing a third party in any particular matter </a:t>
            </a:r>
            <a:b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2000" b="1" i="0" u="none" strike="noStrike" baseline="0" dirty="0">
                <a:solidFill>
                  <a:prstClr val="black"/>
                </a:solidFill>
                <a:latin typeface="Calibri"/>
              </a:rPr>
              <a:t>in which he participated as a town employee</a:t>
            </a: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255984" lvl="1" indent="0">
              <a:buNone/>
            </a:pPr>
            <a:r>
              <a:rPr lang="en-US" sz="2000" u="sng" dirty="0">
                <a:solidFill>
                  <a:srgbClr val="001CA8"/>
                </a:solidFill>
              </a:rPr>
              <a:t>The one year cooling off period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</a:rPr>
              <a:t>A former town employee is prohibited for one year from </a:t>
            </a:r>
            <a:br>
              <a:rPr lang="en-US" sz="2000" i="0" dirty="0">
                <a:solidFill>
                  <a:prstClr val="black"/>
                </a:solidFill>
              </a:rPr>
            </a:br>
            <a:r>
              <a:rPr lang="en-US" sz="2000" i="0" dirty="0">
                <a:solidFill>
                  <a:prstClr val="black"/>
                </a:solidFill>
              </a:rPr>
              <a:t>appearing personally on behalf of a third party if, within two </a:t>
            </a:r>
            <a:br>
              <a:rPr lang="en-US" sz="2000" i="0" dirty="0">
                <a:solidFill>
                  <a:prstClr val="black"/>
                </a:solidFill>
              </a:rPr>
            </a:br>
            <a:r>
              <a:rPr lang="en-US" sz="2000" i="0" dirty="0">
                <a:solidFill>
                  <a:prstClr val="black"/>
                </a:solidFill>
              </a:rPr>
              <a:t>years prior to his last day of town service, </a:t>
            </a:r>
            <a:r>
              <a:rPr lang="en-US" sz="2000" b="1" i="0" dirty="0">
                <a:solidFill>
                  <a:prstClr val="black"/>
                </a:solidFill>
              </a:rPr>
              <a:t>the matter was under his official responsibility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61980-8E6A-4B68-ADCA-840BD2D8A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343150"/>
            <a:ext cx="1295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0210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261076"/>
            <a:ext cx="8366760" cy="3200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Finally</a:t>
            </a:r>
            <a:r>
              <a:rPr lang="en-US" sz="2400" dirty="0">
                <a:solidFill>
                  <a:srgbClr val="C00000"/>
                </a:solidFill>
                <a:ea typeface="+mj-ea"/>
                <a:cs typeface="+mj-cs"/>
              </a:rPr>
              <a:t>: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When in doubt . . . </a:t>
            </a:r>
            <a:endParaRPr lang="en-US" sz="2000" b="1" i="0" u="none" strike="noStrike" baseline="0" dirty="0">
              <a:solidFill>
                <a:srgbClr val="C00000"/>
              </a:solidFill>
              <a:latin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If a bell goes off or a flag goes up. . .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/>
              </a:rPr>
              <a:t>CALL</a:t>
            </a:r>
          </a:p>
          <a:p>
            <a:pPr lvl="2"/>
            <a:r>
              <a:rPr lang="en-US" sz="2000" b="1" i="0" u="none" strike="noStrike" baseline="0" dirty="0">
                <a:solidFill>
                  <a:prstClr val="black"/>
                </a:solidFill>
                <a:latin typeface="Calibri"/>
              </a:rPr>
              <a:t>(617) 371-9500</a:t>
            </a:r>
          </a:p>
          <a:p>
            <a:pPr lvl="2"/>
            <a:r>
              <a:rPr lang="en-US" sz="2000" b="1" i="0" u="none" strike="noStrike" baseline="0" dirty="0">
                <a:solidFill>
                  <a:prstClr val="black"/>
                </a:solidFill>
                <a:latin typeface="Calibri"/>
              </a:rPr>
              <a:t>(800) 485-4766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0" i="0" u="none" strike="noStrike" baseline="0" dirty="0">
                <a:solidFill>
                  <a:prstClr val="black"/>
                </a:solidFill>
                <a:latin typeface="Calibri"/>
              </a:rPr>
              <a:t>Visit: </a:t>
            </a:r>
            <a:r>
              <a:rPr lang="en-US" sz="2300" b="0" i="0" u="sng" strike="noStrike" baseline="0" dirty="0">
                <a:solidFill>
                  <a:srgbClr val="0000FF"/>
                </a:solidFill>
                <a:latin typeface="Calibri"/>
                <a:hlinkClick r:id="rId2"/>
              </a:rPr>
              <a:t>www.mass.gov/orgs/state-ethics</a:t>
            </a:r>
            <a:r>
              <a:rPr lang="en-US" sz="2300" dirty="0">
                <a:solidFill>
                  <a:prstClr val="black"/>
                </a:solidFill>
                <a:latin typeface="Calibri"/>
                <a:hlinkClick r:id="rId2"/>
              </a:rPr>
              <a:t>-commission</a:t>
            </a:r>
            <a:endParaRPr lang="en-US" sz="2300" b="0" i="0" u="none" strike="noStrike" baseline="0" dirty="0">
              <a:solidFill>
                <a:prstClr val="black"/>
              </a:solidFill>
              <a:latin typeface="Calibri"/>
              <a:hlinkClick r:id="rId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67150"/>
            <a:ext cx="3810000" cy="73071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545D00-3D4E-4DDE-A545-A640AC350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415931"/>
            <a:ext cx="685800" cy="603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A1D968-8C8C-4624-8D45-BE299675D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439585"/>
            <a:ext cx="990600" cy="6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5111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alibri"/>
              </a:rPr>
              <a:t>State Ethics Commission</a:t>
            </a:r>
          </a:p>
          <a:p>
            <a:pPr marR="0" lvl="1" rtl="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Is a five-member, independent, non-partisan state agency whose members are appointed by the Governor, the Attorney General and the Secretary of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Provides advice, education and enforcement of M.G.L. c. 268A and 268B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Has jurisdiction over all state, county and municipal employees and volunteers, paid or unpaid, full-time, part-time or intermittent</a:t>
            </a:r>
          </a:p>
          <a:p>
            <a:pPr marR="0" lvl="1" rtl="0"/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53745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3200" b="1" i="0" u="none" strike="noStrike" baseline="0" dirty="0">
              <a:solidFill>
                <a:prstClr val="black"/>
              </a:solidFill>
              <a:effectLst/>
              <a:latin typeface="Calibri"/>
              <a:hlinkClick r:id="rId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119795"/>
            <a:ext cx="8366760" cy="3200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ea typeface="+mj-ea"/>
                <a:cs typeface="+mj-cs"/>
              </a:rPr>
              <a:t>Website</a:t>
            </a:r>
            <a:endParaRPr lang="en-US" u="sng" dirty="0">
              <a:solidFill>
                <a:srgbClr val="0000FF"/>
              </a:solidFill>
              <a:hlinkClick r:id="rId2"/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rgbClr val="0000FF"/>
                </a:solidFill>
                <a:hlinkClick r:id="rId2"/>
              </a:rPr>
              <a:t>www.mass.gov/orgs/state-ethics-commission</a:t>
            </a:r>
            <a:r>
              <a:rPr lang="en-US" sz="2400" dirty="0">
                <a:solidFill>
                  <a:prstClr val="black"/>
                </a:solidFill>
                <a:hlinkClick r:id="rId2"/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Educational materials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Formal Legal Opinions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Enforcement Decisions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Disclosure Forms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Links to the Online Training Program and Summary of the conflict of Interest Law for Municipal Employees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037A1-FC27-4B29-960C-879AAADA8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80" y="2419350"/>
            <a:ext cx="4724400" cy="90609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54343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047750"/>
            <a:ext cx="8366760" cy="3521869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Arial Black" pitchFamily="34" charset="0"/>
              </a:rPr>
              <a:t>A Municipal Employee is defined as</a:t>
            </a:r>
          </a:p>
          <a:p>
            <a:r>
              <a:rPr lang="en-US" sz="2600" b="1" dirty="0"/>
              <a:t>A Person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Performing services for or holding a municipal office, position, or employment in a municipal agency, </a:t>
            </a:r>
            <a:br>
              <a:rPr lang="en-US" sz="2200" dirty="0"/>
            </a:b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Whether by election, appointment, contract or engagement, </a:t>
            </a:r>
            <a:br>
              <a:rPr lang="en-US" sz="2200" dirty="0"/>
            </a:b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Whether serving with or without compensation, </a:t>
            </a:r>
            <a:br>
              <a:rPr lang="en-US" sz="2200" dirty="0"/>
            </a:b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On a full-time, part-time, intermittent, or consultant basis,</a:t>
            </a:r>
            <a:br>
              <a:rPr lang="en-US" sz="2200" dirty="0"/>
            </a:b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Excludes town meeting members and charter commission members.</a:t>
            </a:r>
          </a:p>
          <a:p>
            <a:pPr marR="0" lvl="1" rtl="0"/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2085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b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3600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971550"/>
            <a:ext cx="8077200" cy="3657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Conflict of Interest Law Educational Requirements</a:t>
            </a:r>
          </a:p>
          <a:p>
            <a:pPr marL="0" lvl="0" indent="0">
              <a:buNone/>
            </a:pPr>
            <a:endParaRPr lang="en-US" b="1" i="0" u="none" strike="noStrike" baseline="0" dirty="0">
              <a:solidFill>
                <a:prstClr val="black"/>
              </a:solidFill>
              <a:latin typeface="Calibri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Online Training Program</a:t>
            </a:r>
          </a:p>
          <a:p>
            <a:pPr marL="517922" lvl="2" indent="0">
              <a:buNone/>
            </a:pPr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  <a:p>
            <a:pPr marL="514350" lvl="2" indent="0">
              <a:buNone/>
            </a:pPr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Summary of the Conflict of Interest 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2F5FC-5B45-421C-BAB0-9DD0F0905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948551"/>
            <a:ext cx="1752600" cy="1679437"/>
          </a:xfrm>
          <a:prstGeom prst="rect">
            <a:avLst/>
          </a:prstGeom>
        </p:spPr>
      </p:pic>
      <p:pic>
        <p:nvPicPr>
          <p:cNvPr id="1026" name="Picture 2" descr="organization logo">
            <a:extLst>
              <a:ext uri="{FF2B5EF4-FFF2-40B4-BE49-F238E27FC236}">
                <a16:creationId xmlns:a16="http://schemas.microsoft.com/office/drawing/2014/main" id="{409DEB9B-56CD-8B23-E6CE-40A02841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93" y="1611630"/>
            <a:ext cx="3117413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6330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269002"/>
            <a:ext cx="836676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Obtaining Legal Advice</a:t>
            </a:r>
            <a:endParaRPr lang="en-US" sz="2400" b="1" i="0" u="none" strike="noStrike" baseline="0" dirty="0">
              <a:solidFill>
                <a:prstClr val="black"/>
              </a:solidFill>
              <a:latin typeface="Calibri"/>
            </a:endParaRPr>
          </a:p>
          <a:p>
            <a:pPr marL="255984" lvl="1" indent="0">
              <a:buNone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Speak to the Attorney of the Day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Advice is confidential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Advice can be given by telephone (617) 371-9500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Online request for advice, </a:t>
            </a:r>
            <a:r>
              <a:rPr lang="en-US" sz="2000" b="0" i="0" u="sng" strike="noStrike" baseline="0" dirty="0">
                <a:solidFill>
                  <a:srgbClr val="0000FF"/>
                </a:solidFill>
                <a:latin typeface="Calibri"/>
                <a:hlinkClick r:id="rId2"/>
              </a:rPr>
              <a:t>www.mass.gov/orgs/state-ethics-commission</a:t>
            </a: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  <a:hlinkClick r:id="rId2"/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No third party or past conduct advice given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Disclosure forms available on the website</a:t>
            </a:r>
          </a:p>
        </p:txBody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20775D9B-F540-4477-A483-3A2380944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47750"/>
            <a:ext cx="1331976" cy="1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9043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40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3200" b="1" i="0" u="none" strike="noStrike" baseline="0" dirty="0">
              <a:solidFill>
                <a:prstClr val="black"/>
              </a:solidFill>
              <a:effectLst/>
              <a:latin typeface="Calibri"/>
              <a:hlinkClick r:id="rId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119794"/>
            <a:ext cx="8366760" cy="3509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ea typeface="+mj-ea"/>
                <a:cs typeface="+mj-cs"/>
              </a:rPr>
              <a:t>Conflict of Interest Law Disclosures </a:t>
            </a:r>
            <a:endParaRPr lang="en-US" sz="2400" b="0" i="0" u="none" strike="noStrike" baseline="0" dirty="0">
              <a:solidFill>
                <a:prstClr val="black"/>
              </a:solidFill>
              <a:latin typeface="Calibri"/>
            </a:endParaRPr>
          </a:p>
          <a:p>
            <a:pPr marL="857250" lvl="2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Must be in writing</a:t>
            </a:r>
          </a:p>
          <a:p>
            <a:pPr marL="857250" lvl="2" indent="-34290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  <a:latin typeface="Calibri"/>
              </a:rPr>
              <a:t>Must contain all relevant facts </a:t>
            </a:r>
          </a:p>
          <a:p>
            <a:pPr marL="857250" lvl="2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Must be submitted in advance </a:t>
            </a:r>
          </a:p>
          <a:p>
            <a:pPr marL="1059656" lvl="3" indent="-285750">
              <a:buFont typeface="Courier New" panose="02070309020205020404" pitchFamily="49" charset="0"/>
              <a:buChar char="o"/>
            </a:pPr>
            <a:r>
              <a:rPr lang="en-US" sz="1700" i="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i="0" dirty="0">
                <a:solidFill>
                  <a:prstClr val="black"/>
                </a:solidFill>
                <a:latin typeface="Calibri"/>
              </a:rPr>
              <a:t>Town employees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file with their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i="0" dirty="0">
                <a:solidFill>
                  <a:prstClr val="black"/>
                </a:solidFill>
                <a:latin typeface="Calibri"/>
              </a:rPr>
              <a:t>Appointing Authority</a:t>
            </a:r>
          </a:p>
          <a:p>
            <a:pPr marL="1059656" lvl="3" indent="-285750">
              <a:buFont typeface="Courier New" panose="02070309020205020404" pitchFamily="49" charset="0"/>
              <a:buChar char="o"/>
            </a:pP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i="0" dirty="0">
                <a:solidFill>
                  <a:prstClr val="black"/>
                </a:solidFill>
                <a:latin typeface="Calibri"/>
              </a:rPr>
              <a:t>Elected Town officials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file with the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	Clerk’s office</a:t>
            </a:r>
            <a:endParaRPr lang="en-US" i="0" dirty="0">
              <a:solidFill>
                <a:prstClr val="black"/>
              </a:solidFill>
              <a:latin typeface="Calibri"/>
            </a:endParaRPr>
          </a:p>
          <a:p>
            <a:pPr marL="857250" lvl="2" indent="-34290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prstClr val="black"/>
                </a:solidFill>
                <a:latin typeface="Calibri"/>
              </a:rPr>
              <a:t>Disclosures are public records</a:t>
            </a:r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715B3-25F9-4730-BF6D-896FBC7F5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948345"/>
            <a:ext cx="2741142" cy="36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781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>
                <a:solidFill>
                  <a:prstClr val="black"/>
                </a:solidFill>
                <a:latin typeface="Calibri"/>
              </a:rPr>
              <a:t>State Ethics Commission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b="0" i="0" u="none" strike="noStrike" baseline="0" dirty="0">
                <a:solidFill>
                  <a:prstClr val="black"/>
                </a:solidFill>
                <a:latin typeface="Calibri"/>
              </a:rPr>
            </a:br>
            <a:endParaRPr lang="en-US" sz="2400" b="0" i="0" u="none" strike="noStrike" baseline="0" dirty="0">
              <a:solidFill>
                <a:srgbClr val="C00000"/>
              </a:solidFill>
              <a:effectLst/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093" y="1269002"/>
            <a:ext cx="8366760" cy="311487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600" b="1" dirty="0">
                <a:solidFill>
                  <a:srgbClr val="C00000"/>
                </a:solidFill>
                <a:ea typeface="+mj-ea"/>
                <a:cs typeface="+mj-cs"/>
              </a:rPr>
              <a:t>Gift Restriction Rules</a:t>
            </a:r>
            <a:r>
              <a:rPr lang="en-US" sz="2400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en-US" sz="2400" dirty="0">
                <a:solidFill>
                  <a:srgbClr val="C00000"/>
                </a:solidFill>
                <a:ea typeface="+mj-ea"/>
                <a:cs typeface="+mj-cs"/>
              </a:rPr>
            </a:br>
            <a:endParaRPr lang="en-US" sz="2000" b="0" i="0" u="sng" strike="noStrike" baseline="0" dirty="0">
              <a:solidFill>
                <a:prstClr val="black"/>
              </a:solidFill>
              <a:latin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sng" strike="noStrike" baseline="0" dirty="0">
                <a:solidFill>
                  <a:prstClr val="black"/>
                </a:solidFill>
                <a:latin typeface="Calibri"/>
              </a:rPr>
              <a:t>Bribery</a:t>
            </a: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:  prohibits corrupt gifts, offers, and promises </a:t>
            </a:r>
            <a:b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given to influence official acts (</a:t>
            </a:r>
            <a:r>
              <a:rPr lang="en-US" sz="2000" i="1" u="none" strike="noStrike" baseline="0" dirty="0">
                <a:solidFill>
                  <a:prstClr val="black"/>
                </a:solidFill>
                <a:latin typeface="Calibri"/>
              </a:rPr>
              <a:t>Quid Pro Quo</a:t>
            </a: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).</a:t>
            </a:r>
          </a:p>
          <a:p>
            <a:pPr marL="255984" lvl="1" indent="0">
              <a:buNone/>
            </a:pPr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sng" strike="noStrike" baseline="0" dirty="0">
                <a:solidFill>
                  <a:prstClr val="black"/>
                </a:solidFill>
                <a:latin typeface="Calibri"/>
              </a:rPr>
              <a:t>Gifts/Gratuities</a:t>
            </a: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:  prohibits gifts valued at $50 or more </a:t>
            </a:r>
            <a:b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and given because of official acts performed or to be </a:t>
            </a:r>
            <a:b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performed.</a:t>
            </a:r>
          </a:p>
          <a:p>
            <a:pPr marL="255984" lvl="1" indent="0">
              <a:buNone/>
            </a:pPr>
            <a:endParaRPr lang="en-US" sz="2000" b="0" i="0" u="none" strike="noStrike" baseline="0" dirty="0">
              <a:solidFill>
                <a:prstClr val="black"/>
              </a:solidFill>
              <a:latin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sng" strike="noStrike" baseline="0" dirty="0">
                <a:solidFill>
                  <a:prstClr val="black"/>
                </a:solidFill>
                <a:latin typeface="Calibri"/>
              </a:rPr>
              <a:t>Gifts</a:t>
            </a: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:  prohibits gifts valued at $50 or more and given </a:t>
            </a:r>
            <a:b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</a:br>
            <a:r>
              <a:rPr lang="en-US" sz="2000" b="0" i="0" u="none" strike="noStrike" baseline="0" dirty="0">
                <a:solidFill>
                  <a:prstClr val="black"/>
                </a:solidFill>
                <a:latin typeface="Calibri"/>
              </a:rPr>
              <a:t>because of official position.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C5D36-ABC5-4500-B1A0-A5C36F8D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428750"/>
            <a:ext cx="990600" cy="968188"/>
          </a:xfrm>
          <a:prstGeom prst="rect">
            <a:avLst/>
          </a:prstGeom>
        </p:spPr>
      </p:pic>
      <p:pic>
        <p:nvPicPr>
          <p:cNvPr id="6" name="irc_mi" descr="Image result for gratuities">
            <a:hlinkClick r:id="rId3"/>
            <a:extLst>
              <a:ext uri="{FF2B5EF4-FFF2-40B4-BE49-F238E27FC236}">
                <a16:creationId xmlns:a16="http://schemas.microsoft.com/office/drawing/2014/main" id="{FF02AC3D-D789-45EC-B68F-5DEC6A7214F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r="12879" b="65766"/>
          <a:stretch/>
        </p:blipFill>
        <p:spPr bwMode="auto">
          <a:xfrm rot="20121768">
            <a:off x="6248400" y="2594581"/>
            <a:ext cx="2430780" cy="579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rc_mi" descr="Image result for gratuities">
            <a:hlinkClick r:id="rId5"/>
            <a:extLst>
              <a:ext uri="{FF2B5EF4-FFF2-40B4-BE49-F238E27FC236}">
                <a16:creationId xmlns:a16="http://schemas.microsoft.com/office/drawing/2014/main" id="{C1E76AD0-CE47-4F12-96E8-8B4F549D8FB2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9199" b="12400"/>
          <a:stretch/>
        </p:blipFill>
        <p:spPr bwMode="auto">
          <a:xfrm>
            <a:off x="6934200" y="3654002"/>
            <a:ext cx="838200" cy="936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25854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PPO" id="{C9772E5F-F08B-5449-AF34-DE52D5420B00}" vid="{A18C45E3-F0CF-7643-8069-76BB2C77C8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1284</TotalTime>
  <Words>899</Words>
  <Application>Microsoft Office PowerPoint</Application>
  <PresentationFormat>On-screen Show (16:9)</PresentationFormat>
  <Paragraphs>193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Apple Symbols</vt:lpstr>
      <vt:lpstr>Arial</vt:lpstr>
      <vt:lpstr>Arial Black</vt:lpstr>
      <vt:lpstr>Arial Unicode MS</vt:lpstr>
      <vt:lpstr>Bookman Old Style</vt:lpstr>
      <vt:lpstr>Calibri</vt:lpstr>
      <vt:lpstr>Courier New</vt:lpstr>
      <vt:lpstr>Times New Roman</vt:lpstr>
      <vt:lpstr>Wingdings</vt:lpstr>
      <vt:lpstr>Default Theme</vt:lpstr>
      <vt:lpstr>  State Ethics Commission</vt:lpstr>
      <vt:lpstr>State Ethics Commission Conflicts 101</vt:lpstr>
      <vt:lpstr>State Ethics Commission</vt:lpstr>
      <vt:lpstr>State Ethics Commission </vt:lpstr>
      <vt:lpstr>State Ethics Commission</vt:lpstr>
      <vt:lpstr>State Ethics Commission  </vt:lpstr>
      <vt:lpstr>State Ethics Commission  </vt:lpstr>
      <vt:lpstr>State Ethics Commission </vt:lpstr>
      <vt:lpstr>State Ethics Commission </vt:lpstr>
      <vt:lpstr>State Ethics Commission </vt:lpstr>
      <vt:lpstr>State Ethics Commission </vt:lpstr>
      <vt:lpstr>State Ethics Commission </vt:lpstr>
      <vt:lpstr>State Ethics Commission </vt:lpstr>
      <vt:lpstr>State Ethics Commission</vt:lpstr>
      <vt:lpstr>State Ethics Commission </vt:lpstr>
      <vt:lpstr>State Ethics Commission </vt:lpstr>
      <vt:lpstr>State Ethics Commission </vt:lpstr>
      <vt:lpstr>State Ethics Commission  </vt:lpstr>
      <vt:lpstr>State Ethics Commission  </vt:lpstr>
      <vt:lpstr>State Ethics Commission </vt:lpstr>
      <vt:lpstr>State Ethics Commission </vt:lpstr>
      <vt:lpstr>State Ethics Commission </vt:lpstr>
      <vt:lpstr>State Ethics Commission </vt:lpstr>
      <vt:lpstr>State Ethics Commission </vt:lpstr>
      <vt:lpstr>State Ethics Commission  </vt:lpstr>
      <vt:lpstr>State Ethics Commission  </vt:lpstr>
      <vt:lpstr>State Ethics Commission </vt:lpstr>
      <vt:lpstr>State Ethics Commission  </vt:lpstr>
      <vt:lpstr>State Ethics Commission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Ethics Commission</dc:title>
  <dc:creator>Mark Till</dc:creator>
  <cp:lastModifiedBy>Reggie Kowalczykowski</cp:lastModifiedBy>
  <cp:revision>102</cp:revision>
  <dcterms:created xsi:type="dcterms:W3CDTF">2018-07-27T11:58:21Z</dcterms:created>
  <dcterms:modified xsi:type="dcterms:W3CDTF">2025-01-23T16:21:56Z</dcterms:modified>
</cp:coreProperties>
</file>