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278" r:id="rId3"/>
    <p:sldId id="279" r:id="rId4"/>
    <p:sldId id="274" r:id="rId5"/>
    <p:sldId id="277" r:id="rId6"/>
    <p:sldId id="287" r:id="rId7"/>
    <p:sldId id="288" r:id="rId8"/>
    <p:sldId id="293" r:id="rId9"/>
    <p:sldId id="283" r:id="rId10"/>
    <p:sldId id="291" r:id="rId11"/>
    <p:sldId id="292" r:id="rId12"/>
    <p:sldId id="294" r:id="rId13"/>
    <p:sldId id="281" r:id="rId14"/>
    <p:sldId id="290" r:id="rId15"/>
    <p:sldId id="289" r:id="rId16"/>
    <p:sldId id="284" r:id="rId17"/>
    <p:sldId id="285" r:id="rId18"/>
    <p:sldId id="282" r:id="rId19"/>
    <p:sldId id="286" r:id="rId20"/>
    <p:sldId id="264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ichael Barrett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>
    <p:restoredLeft sz="15591" autoAdjust="0"/>
    <p:restoredTop sz="94622" autoAdjust="0"/>
  </p:normalViewPr>
  <p:slideViewPr>
    <p:cSldViewPr snapToGrid="0" snapToObjects="1">
      <p:cViewPr>
        <p:scale>
          <a:sx n="75" d="100"/>
          <a:sy n="75" d="100"/>
        </p:scale>
        <p:origin x="-2040" y="-3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handoutMaster" Target="handoutMasters/handoutMaster1.xml"/><Relationship Id="rId24" Type="http://schemas.openxmlformats.org/officeDocument/2006/relationships/printerSettings" Target="printerSettings/printerSettings1.bin"/><Relationship Id="rId25" Type="http://schemas.openxmlformats.org/officeDocument/2006/relationships/commentAuthors" Target="commentAuthors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5E4BB4-8348-5A4C-9F96-F6294E0DB24E}" type="datetimeFigureOut">
              <a:rPr lang="en-US" smtClean="0"/>
              <a:t>2/13/18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DB8D39-E994-1842-B4AC-A2DEAA56806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489874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3284B1-9747-4A4B-9500-074D6E202B29}" type="datetimeFigureOut">
              <a:rPr lang="en-US" smtClean="0"/>
              <a:t>2/13/18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1AFEF7-E26D-A24C-A791-A6B30FAF95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679020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1AFEF7-E26D-A24C-A791-A6B30FAF951D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2298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February 13,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31176" y="6356351"/>
            <a:ext cx="3905530" cy="36512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Stoughton Redevelopment Authority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7BE90-E84A-D143-BA7A-7F31A8E49A4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200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February 13,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31176" y="6356351"/>
            <a:ext cx="3905530" cy="36512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Stoughton Redevelopment Authority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7BE90-E84A-D143-BA7A-7F31A8E49A4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600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February 13,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31176" y="6356351"/>
            <a:ext cx="3905530" cy="36512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Stoughton Redevelopment Authority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7BE90-E84A-D143-BA7A-7F31A8E49A4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326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February 13,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31176" y="6356351"/>
            <a:ext cx="3905530" cy="36512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Stoughton Redevelopment Authority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7BE90-E84A-D143-BA7A-7F31A8E49A4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796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February 13,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31176" y="6356351"/>
            <a:ext cx="3905530" cy="36512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Stoughton Redevelopment Authority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7BE90-E84A-D143-BA7A-7F31A8E49A4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9839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February 13, 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31176" y="6356351"/>
            <a:ext cx="3905530" cy="36512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Stoughton Redevelopment Authority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7BE90-E84A-D143-BA7A-7F31A8E49A4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163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February 13, 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631176" y="6356351"/>
            <a:ext cx="3905530" cy="36512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Stoughton Redevelopment Authority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7BE90-E84A-D143-BA7A-7F31A8E49A4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855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February 13, 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631176" y="6356351"/>
            <a:ext cx="3905530" cy="36512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Stoughton Redevelopment Authority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7BE90-E84A-D143-BA7A-7F31A8E49A4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535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February 13, 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631176" y="6356351"/>
            <a:ext cx="3905530" cy="36512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Stoughton Redevelopment Authority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7BE90-E84A-D143-BA7A-7F31A8E49A4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8359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February 13, 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31176" y="6356351"/>
            <a:ext cx="3905530" cy="36512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Stoughton Redevelopment Authority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7BE90-E84A-D143-BA7A-7F31A8E49A4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023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February 13, 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31176" y="6356351"/>
            <a:ext cx="3905530" cy="36512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Stoughton Redevelopment Authority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7BE90-E84A-D143-BA7A-7F31A8E49A4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970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45566"/>
            <a:ext cx="8229600" cy="7718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12876"/>
            <a:ext cx="8229600" cy="4713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February 13,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fld id="{9B07BE90-E84A-D143-BA7A-7F31A8E49A46}" type="slidenum">
              <a:rPr lang="en-US" smtClean="0"/>
              <a:pPr algn="r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57200" y="1501183"/>
            <a:ext cx="82296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003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facebook.com/groups/StoughtonMARA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2533" y="474133"/>
            <a:ext cx="8602134" cy="2912533"/>
          </a:xfrm>
        </p:spPr>
        <p:txBody>
          <a:bodyPr>
            <a:noAutofit/>
          </a:bodyPr>
          <a:lstStyle/>
          <a:p>
            <a:r>
              <a:rPr lang="en-US" dirty="0" smtClean="0">
                <a:latin typeface="Monotype Corsiva"/>
                <a:cs typeface="Monotype Corsiva"/>
              </a:rPr>
              <a:t>Stoughton </a:t>
            </a:r>
            <a:r>
              <a:rPr lang="en-US" dirty="0">
                <a:latin typeface="Monotype Corsiva"/>
                <a:cs typeface="Monotype Corsiva"/>
              </a:rPr>
              <a:t>R</a:t>
            </a:r>
            <a:r>
              <a:rPr lang="en-US" dirty="0" smtClean="0">
                <a:latin typeface="Monotype Corsiva"/>
                <a:cs typeface="Monotype Corsiva"/>
              </a:rPr>
              <a:t>edevelopment Authority</a:t>
            </a:r>
            <a:br>
              <a:rPr lang="en-US" dirty="0" smtClean="0">
                <a:latin typeface="Monotype Corsiva"/>
                <a:cs typeface="Monotype Corsiva"/>
              </a:rPr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2800" dirty="0" smtClean="0"/>
              <a:t>Downtown Stoughton </a:t>
            </a:r>
            <a:r>
              <a:rPr lang="en-US" sz="2800" dirty="0"/>
              <a:t>R</a:t>
            </a:r>
            <a:r>
              <a:rPr lang="en-US" sz="2800" dirty="0" smtClean="0"/>
              <a:t>edevelopment Plan (SDRP)</a:t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February 13, 2018</a:t>
            </a:r>
            <a:endParaRPr lang="en-US" sz="3600" dirty="0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69" y="3799714"/>
            <a:ext cx="8349660" cy="23065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8797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9B07BE90-E84A-D143-BA7A-7F31A8E49A46}" type="slidenum">
              <a:rPr lang="en-US" smtClean="0"/>
              <a:pPr algn="r"/>
              <a:t>10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1388734"/>
            <a:ext cx="8229600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sz="2400" b="1" dirty="0" smtClean="0"/>
              <a:t>Redevelopment Authority tools to </a:t>
            </a:r>
            <a:r>
              <a:rPr lang="en-US" sz="2400" b="1" dirty="0"/>
              <a:t>encourage private investment include the following: </a:t>
            </a:r>
            <a:endParaRPr lang="en-US" sz="2400" b="1" dirty="0" smtClean="0"/>
          </a:p>
          <a:p>
            <a:endParaRPr lang="en-US" sz="2400" dirty="0"/>
          </a:p>
          <a:p>
            <a:pPr marL="342900" lvl="0" indent="-342900">
              <a:buFont typeface="Wingdings" charset="2"/>
              <a:buChar char="Ø"/>
            </a:pPr>
            <a:r>
              <a:rPr lang="en-US" sz="2400" dirty="0" smtClean="0"/>
              <a:t>Establish </a:t>
            </a:r>
            <a:r>
              <a:rPr lang="en-US" sz="2400" dirty="0"/>
              <a:t>regulatory controls that guide development under the goals and objectives of </a:t>
            </a:r>
            <a:r>
              <a:rPr lang="en-US" sz="2400" dirty="0" smtClean="0"/>
              <a:t>a redevelopment plan.</a:t>
            </a:r>
          </a:p>
          <a:p>
            <a:pPr marL="342900" lvl="0" indent="-342900">
              <a:buFont typeface="Wingdings" charset="2"/>
              <a:buChar char="Ø"/>
            </a:pPr>
            <a:endParaRPr lang="en-US" sz="2400" dirty="0"/>
          </a:p>
          <a:p>
            <a:pPr marL="342900" lvl="0" indent="-342900">
              <a:buFont typeface="Wingdings" charset="2"/>
              <a:buChar char="Ø"/>
            </a:pPr>
            <a:r>
              <a:rPr lang="en-US" sz="2400" dirty="0" smtClean="0"/>
              <a:t>Undertake </a:t>
            </a:r>
            <a:r>
              <a:rPr lang="en-US" sz="2400" dirty="0"/>
              <a:t>public infrastructure improvements that create incentives for the private market to </a:t>
            </a:r>
            <a:r>
              <a:rPr lang="en-US" sz="2400" dirty="0" smtClean="0"/>
              <a:t>invest. </a:t>
            </a:r>
          </a:p>
          <a:p>
            <a:pPr marL="342900" lvl="0" indent="-342900">
              <a:buFont typeface="Wingdings" charset="2"/>
              <a:buChar char="Ø"/>
            </a:pPr>
            <a:endParaRPr lang="en-US" sz="2400" dirty="0"/>
          </a:p>
          <a:p>
            <a:pPr marL="342900" indent="-342900">
              <a:buFont typeface="Wingdings" charset="2"/>
              <a:buChar char="Ø"/>
            </a:pPr>
            <a:r>
              <a:rPr lang="en-US" sz="2400" dirty="0" smtClean="0"/>
              <a:t>Assemble </a:t>
            </a:r>
            <a:r>
              <a:rPr lang="en-US" sz="2400" dirty="0"/>
              <a:t>parcels that are too small to be economically developed into a larger parcel </a:t>
            </a:r>
            <a:r>
              <a:rPr lang="en-US" sz="2400" dirty="0" smtClean="0"/>
              <a:t>for development.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457200" y="653534"/>
            <a:ext cx="8229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smtClean="0">
                <a:solidFill>
                  <a:srgbClr val="0000FF"/>
                </a:solidFill>
                <a:latin typeface="+mj-lt"/>
                <a:cs typeface="Monotype Corsiva"/>
              </a:rPr>
              <a:t>Redevelopment Authority Tools</a:t>
            </a:r>
            <a:endParaRPr lang="en-US" sz="3600" dirty="0">
              <a:latin typeface="+mj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February 13, 2018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Stoughton Redevelopment Authority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652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Monotype Corsiva"/>
                <a:cs typeface="Monotype Corsiva"/>
              </a:rPr>
              <a:t>Stoughton Redevelopment Authority</a:t>
            </a:r>
            <a:endParaRPr lang="en-US" dirty="0">
              <a:solidFill>
                <a:srgbClr val="0000FF"/>
              </a:solidFill>
              <a:latin typeface="Monotype Corsiva"/>
              <a:cs typeface="Monotype Corsiv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5062" y="1761062"/>
            <a:ext cx="7721600" cy="4114806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Ø"/>
            </a:pPr>
            <a:r>
              <a:rPr lang="en-US" sz="2000" dirty="0" smtClean="0"/>
              <a:t>Not an agency of the Town, however four of the members are elected by Stoughton residents.</a:t>
            </a:r>
          </a:p>
          <a:p>
            <a:pPr>
              <a:buFont typeface="Wingdings" charset="2"/>
              <a:buChar char="Ø"/>
            </a:pPr>
            <a:endParaRPr lang="en-US" sz="2000" dirty="0" smtClean="0"/>
          </a:p>
          <a:p>
            <a:pPr>
              <a:buFont typeface="Wingdings" charset="2"/>
              <a:buChar char="Ø"/>
            </a:pPr>
            <a:r>
              <a:rPr lang="en-US" sz="2000" dirty="0" smtClean="0"/>
              <a:t>By design, Redevelopment Authorities have a high degree of autonomy when it comes to planning and implementing redevelopment and revitalization projects</a:t>
            </a:r>
          </a:p>
          <a:p>
            <a:pPr>
              <a:buFont typeface="Wingdings" charset="2"/>
              <a:buChar char="Ø"/>
            </a:pPr>
            <a:endParaRPr lang="en-US" sz="2000" dirty="0" smtClean="0"/>
          </a:p>
          <a:p>
            <a:pPr>
              <a:buFont typeface="Wingdings" charset="2"/>
              <a:buChar char="Ø"/>
            </a:pPr>
            <a:r>
              <a:rPr lang="en-US" sz="2000" dirty="0" smtClean="0"/>
              <a:t>The development and approval of an Urban Redevelopment Plan by the Department of Housing and Community Development (DHCD) is necessary for a Redevelopment Authority to undertake a specific project.</a:t>
            </a:r>
          </a:p>
          <a:p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9B07BE90-E84A-D143-BA7A-7F31A8E49A46}" type="slidenum">
              <a:rPr lang="en-US" smtClean="0"/>
              <a:pPr algn="r"/>
              <a:t>11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February 13, 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Stoughton Redevelopment Authority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9386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Monotype Corsiva"/>
                <a:cs typeface="Monotype Corsiva"/>
              </a:rPr>
              <a:t>Stoughton Redevelopment Authority</a:t>
            </a:r>
            <a:endParaRPr lang="en-US" dirty="0">
              <a:solidFill>
                <a:srgbClr val="0000FF"/>
              </a:solidFill>
              <a:latin typeface="Monotype Corsiva"/>
              <a:cs typeface="Monotype Corsiv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91725"/>
            <a:ext cx="8229600" cy="4595289"/>
          </a:xfrm>
        </p:spPr>
        <p:txBody>
          <a:bodyPr>
            <a:normAutofit lnSpcReduction="10000"/>
          </a:bodyPr>
          <a:lstStyle/>
          <a:p>
            <a:pPr>
              <a:buFont typeface="Wingdings" charset="2"/>
              <a:buChar char="Ø"/>
            </a:pPr>
            <a:r>
              <a:rPr lang="en-US" sz="2000" dirty="0" smtClean="0"/>
              <a:t>The SRA has continued to work with and invest in the Town, </a:t>
            </a:r>
          </a:p>
          <a:p>
            <a:pPr>
              <a:buFont typeface="Wingdings" charset="2"/>
              <a:buChar char="Ø"/>
            </a:pPr>
            <a:endParaRPr lang="en-US" sz="2000" dirty="0"/>
          </a:p>
          <a:p>
            <a:pPr>
              <a:buFont typeface="Wingdings" charset="2"/>
              <a:buChar char="Ø"/>
            </a:pPr>
            <a:r>
              <a:rPr lang="en-US" sz="2000" dirty="0" smtClean="0"/>
              <a:t>We helped fund the Rapid Response Beacons, </a:t>
            </a:r>
          </a:p>
          <a:p>
            <a:pPr>
              <a:buFont typeface="Wingdings" charset="2"/>
              <a:buChar char="Ø"/>
            </a:pPr>
            <a:endParaRPr lang="en-US" sz="2000" dirty="0"/>
          </a:p>
          <a:p>
            <a:pPr>
              <a:buFont typeface="Wingdings" charset="2"/>
              <a:buChar char="Ø"/>
            </a:pPr>
            <a:r>
              <a:rPr lang="en-US" sz="2000" dirty="0" smtClean="0"/>
              <a:t>We have helped fund studies for the Economic Development Coordinator .</a:t>
            </a:r>
          </a:p>
          <a:p>
            <a:pPr marL="0" indent="0">
              <a:buNone/>
            </a:pPr>
            <a:endParaRPr lang="en-US" sz="2000" dirty="0"/>
          </a:p>
          <a:p>
            <a:pPr>
              <a:buFont typeface="Wingdings" charset="2"/>
              <a:buChar char="Ø"/>
            </a:pPr>
            <a:r>
              <a:rPr lang="en-US" sz="2000" dirty="0" smtClean="0"/>
              <a:t>During the SDRP process we had a community outreach program and provided funds for the Friends of Stoughton Center and Farmers Market.</a:t>
            </a:r>
          </a:p>
          <a:p>
            <a:pPr>
              <a:buFont typeface="Wingdings" charset="2"/>
              <a:buChar char="Ø"/>
            </a:pPr>
            <a:endParaRPr lang="en-US" sz="2000" dirty="0" smtClean="0"/>
          </a:p>
          <a:p>
            <a:pPr>
              <a:buFont typeface="Wingdings" charset="2"/>
              <a:buChar char="Ø"/>
            </a:pPr>
            <a:r>
              <a:rPr lang="en-US" sz="2000" dirty="0" smtClean="0"/>
              <a:t>We provided funds to support the Community Development Block Grant.</a:t>
            </a:r>
          </a:p>
          <a:p>
            <a:pPr>
              <a:buFont typeface="Wingdings" charset="2"/>
              <a:buChar char="Ø"/>
            </a:pPr>
            <a:endParaRPr lang="en-US" sz="2000" dirty="0"/>
          </a:p>
          <a:p>
            <a:pPr>
              <a:buFont typeface="Wingdings" charset="2"/>
              <a:buChar char="Ø"/>
            </a:pPr>
            <a:r>
              <a:rPr lang="en-US" sz="2000" dirty="0" smtClean="0"/>
              <a:t>We have had discussions with the Town regarding support for a storefront and façade program.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9B07BE90-E84A-D143-BA7A-7F31A8E49A46}" type="slidenum">
              <a:rPr lang="en-US" smtClean="0"/>
              <a:pPr algn="r"/>
              <a:t>12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February 13, 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Stoughton Redevelopment Authority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5243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9B07BE90-E84A-D143-BA7A-7F31A8E49A46}" type="slidenum">
              <a:rPr lang="en-US" smtClean="0"/>
              <a:pPr algn="r"/>
              <a:t>13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61994" y="1466324"/>
            <a:ext cx="7687733" cy="5124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sz="2800" dirty="0"/>
              <a:t>Under </a:t>
            </a:r>
            <a:r>
              <a:rPr lang="en-US" sz="2800" dirty="0" smtClean="0"/>
              <a:t>the </a:t>
            </a:r>
            <a:r>
              <a:rPr lang="en-US" sz="2800" dirty="0"/>
              <a:t>SDRP, the SRA </a:t>
            </a:r>
            <a:r>
              <a:rPr lang="en-US" sz="2800" dirty="0" smtClean="0"/>
              <a:t>may: </a:t>
            </a:r>
          </a:p>
          <a:p>
            <a:endParaRPr lang="en-US" sz="1100" dirty="0"/>
          </a:p>
          <a:p>
            <a:endParaRPr lang="en-US" sz="1100" dirty="0"/>
          </a:p>
          <a:p>
            <a:pPr marL="457200" lvl="0" indent="-457200">
              <a:spcAft>
                <a:spcPts val="600"/>
              </a:spcAft>
              <a:buFont typeface="Wingdings" charset="2"/>
              <a:buChar char="Ø"/>
            </a:pPr>
            <a:r>
              <a:rPr lang="en-US" sz="2400" dirty="0"/>
              <a:t>Acquire, lease, and dispose of land </a:t>
            </a:r>
            <a:endParaRPr lang="en-US" sz="2400" dirty="0" smtClean="0"/>
          </a:p>
          <a:p>
            <a:pPr marL="285750" lvl="0" indent="-285750">
              <a:spcAft>
                <a:spcPts val="600"/>
              </a:spcAft>
              <a:buFont typeface="Wingdings" charset="2"/>
              <a:buChar char="Ø"/>
            </a:pPr>
            <a:endParaRPr lang="en-US" sz="1050" dirty="0"/>
          </a:p>
          <a:p>
            <a:pPr marL="457200" lvl="0" indent="-457200">
              <a:spcAft>
                <a:spcPts val="600"/>
              </a:spcAft>
              <a:buFont typeface="Wingdings" charset="2"/>
              <a:buChar char="Ø"/>
            </a:pPr>
            <a:r>
              <a:rPr lang="en-US" sz="2400" dirty="0"/>
              <a:t>Issue bonds, borrow money, and invest funds </a:t>
            </a:r>
          </a:p>
          <a:p>
            <a:pPr marL="285750" lvl="0" indent="-285750">
              <a:spcAft>
                <a:spcPts val="600"/>
              </a:spcAft>
              <a:buFont typeface="Wingdings" charset="2"/>
              <a:buChar char="Ø"/>
            </a:pPr>
            <a:endParaRPr lang="en-US" sz="1050" dirty="0" smtClean="0"/>
          </a:p>
          <a:p>
            <a:pPr marL="457200" lvl="0" indent="-457200">
              <a:spcAft>
                <a:spcPts val="600"/>
              </a:spcAft>
              <a:buFont typeface="Wingdings" charset="2"/>
              <a:buChar char="Ø"/>
            </a:pPr>
            <a:r>
              <a:rPr lang="en-US" sz="2400" dirty="0" smtClean="0"/>
              <a:t>Receive </a:t>
            </a:r>
            <a:r>
              <a:rPr lang="en-US" sz="2400" dirty="0"/>
              <a:t>grants and loans </a:t>
            </a:r>
          </a:p>
          <a:p>
            <a:pPr marL="285750" lvl="0" indent="-285750">
              <a:spcAft>
                <a:spcPts val="600"/>
              </a:spcAft>
              <a:buFont typeface="Wingdings" charset="2"/>
              <a:buChar char="Ø"/>
            </a:pPr>
            <a:endParaRPr lang="en-US" sz="1050" dirty="0" smtClean="0"/>
          </a:p>
          <a:p>
            <a:pPr marL="457200" lvl="0" indent="-457200">
              <a:spcAft>
                <a:spcPts val="600"/>
              </a:spcAft>
              <a:buFont typeface="Wingdings" charset="2"/>
              <a:buChar char="Ø"/>
            </a:pPr>
            <a:r>
              <a:rPr lang="en-US" sz="2400" dirty="0" smtClean="0"/>
              <a:t>Accept </a:t>
            </a:r>
            <a:r>
              <a:rPr lang="en-US" sz="2400" dirty="0"/>
              <a:t>gifts or requests </a:t>
            </a:r>
          </a:p>
          <a:p>
            <a:pPr marL="285750" lvl="0" indent="-285750">
              <a:spcAft>
                <a:spcPts val="600"/>
              </a:spcAft>
              <a:buFont typeface="Wingdings" charset="2"/>
              <a:buChar char="Ø"/>
            </a:pPr>
            <a:endParaRPr lang="en-US" sz="1050" dirty="0" smtClean="0"/>
          </a:p>
          <a:p>
            <a:pPr marL="457200" lvl="0" indent="-457200">
              <a:spcAft>
                <a:spcPts val="600"/>
              </a:spcAft>
              <a:buFont typeface="Wingdings" charset="2"/>
              <a:buChar char="Ø"/>
            </a:pPr>
            <a:r>
              <a:rPr lang="en-US" sz="2400" dirty="0" smtClean="0"/>
              <a:t>Conduct </a:t>
            </a:r>
            <a:r>
              <a:rPr lang="en-US" sz="2400" dirty="0"/>
              <a:t>additional planning studies to identify a specific project or projects </a:t>
            </a:r>
          </a:p>
          <a:p>
            <a:r>
              <a:rPr lang="en-US" sz="2800" dirty="0"/>
              <a:t> 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200" y="450334"/>
            <a:ext cx="794240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  <a:cs typeface="Monotype Corsiva"/>
              </a:rPr>
              <a:t> </a:t>
            </a:r>
            <a:r>
              <a:rPr lang="en-US" sz="4400" dirty="0" smtClean="0">
                <a:solidFill>
                  <a:srgbClr val="0000FF"/>
                </a:solidFill>
                <a:latin typeface="+mj-lt"/>
                <a:cs typeface="Monotype Corsiva"/>
              </a:rPr>
              <a:t>The Role of the SRA </a:t>
            </a:r>
            <a:endParaRPr lang="en-US" sz="4400" dirty="0">
              <a:latin typeface="+mj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February 13, 2018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Stoughton Redevelopment Authority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5236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9B07BE90-E84A-D143-BA7A-7F31A8E49A46}" type="slidenum">
              <a:rPr lang="en-US" smtClean="0"/>
              <a:pPr algn="r"/>
              <a:t>14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26496" y="1571227"/>
            <a:ext cx="792550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Under </a:t>
            </a:r>
            <a:r>
              <a:rPr lang="en-US" sz="2400" dirty="0"/>
              <a:t>the SDRP,  the SRA </a:t>
            </a:r>
            <a:r>
              <a:rPr lang="en-US" sz="2400" dirty="0" smtClean="0"/>
              <a:t>may  </a:t>
            </a:r>
            <a:r>
              <a:rPr lang="en-US" sz="3200" u="sng" dirty="0"/>
              <a:t>not</a:t>
            </a:r>
            <a:r>
              <a:rPr lang="en-US" sz="3200" dirty="0"/>
              <a:t> </a:t>
            </a:r>
            <a:r>
              <a:rPr lang="en-US" sz="3200" dirty="0" smtClean="0"/>
              <a:t> </a:t>
            </a:r>
            <a:r>
              <a:rPr lang="en-US" sz="2400" dirty="0" smtClean="0"/>
              <a:t>do </a:t>
            </a:r>
            <a:r>
              <a:rPr lang="en-US" sz="2400" dirty="0"/>
              <a:t>the following</a:t>
            </a:r>
          </a:p>
          <a:p>
            <a:r>
              <a:rPr lang="en-US" sz="2400" dirty="0"/>
              <a:t> </a:t>
            </a:r>
          </a:p>
          <a:p>
            <a:pPr marL="457200" indent="-457200">
              <a:buFont typeface="Wingdings" charset="2"/>
              <a:buChar char="Ø"/>
            </a:pPr>
            <a:r>
              <a:rPr lang="en-US" sz="2400" dirty="0" smtClean="0"/>
              <a:t>We cannot acquire  </a:t>
            </a:r>
            <a:r>
              <a:rPr lang="en-US" sz="2400" dirty="0"/>
              <a:t>properties using the  process of eminent </a:t>
            </a:r>
            <a:r>
              <a:rPr lang="en-US" sz="2400" dirty="0" smtClean="0"/>
              <a:t>domain</a:t>
            </a:r>
          </a:p>
          <a:p>
            <a:pPr marL="457200" indent="-457200">
              <a:buFont typeface="Wingdings" charset="2"/>
              <a:buChar char="Ø"/>
            </a:pPr>
            <a:endParaRPr lang="en-US" sz="2000" dirty="0"/>
          </a:p>
          <a:p>
            <a:pPr marL="457200" indent="-457200">
              <a:buFont typeface="Wingdings" charset="2"/>
              <a:buChar char="Ø"/>
            </a:pPr>
            <a:r>
              <a:rPr lang="en-US" sz="2400" dirty="0" smtClean="0"/>
              <a:t>We cannot define  </a:t>
            </a:r>
            <a:r>
              <a:rPr lang="en-US" sz="2400" dirty="0"/>
              <a:t>and  administer regulatory controls on </a:t>
            </a:r>
            <a:r>
              <a:rPr lang="en-US" sz="2400" dirty="0" smtClean="0"/>
              <a:t>development </a:t>
            </a:r>
            <a:r>
              <a:rPr lang="en-US" sz="2400" dirty="0"/>
              <a:t>within an </a:t>
            </a:r>
            <a:r>
              <a:rPr lang="en-US" sz="2400" dirty="0" smtClean="0"/>
              <a:t>the redevelopment  area.</a:t>
            </a:r>
          </a:p>
          <a:p>
            <a:endParaRPr lang="en-US" sz="2000" dirty="0"/>
          </a:p>
          <a:p>
            <a:r>
              <a:rPr lang="en-US" sz="2400" dirty="0" smtClean="0"/>
              <a:t>The above actions require a fully approved Urban Renewal Plan including Planning Board Certification, Board of Selectman and DHCD approval.</a:t>
            </a:r>
            <a:endParaRPr lang="en-US" sz="2400" dirty="0"/>
          </a:p>
          <a:p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457200" y="450334"/>
            <a:ext cx="794240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  <a:cs typeface="Monotype Corsiva"/>
              </a:rPr>
              <a:t> </a:t>
            </a:r>
            <a:r>
              <a:rPr lang="en-US" sz="4400" dirty="0" smtClean="0">
                <a:solidFill>
                  <a:srgbClr val="0000FF"/>
                </a:solidFill>
                <a:latin typeface="+mj-lt"/>
                <a:cs typeface="Monotype Corsiva"/>
              </a:rPr>
              <a:t>The Role of the SRA </a:t>
            </a:r>
            <a:endParaRPr lang="en-US" sz="4400" dirty="0">
              <a:latin typeface="+mj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February 13, 2018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Stoughton Redevelopment Authority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112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9B07BE90-E84A-D143-BA7A-7F31A8E49A46}" type="slidenum">
              <a:rPr lang="en-US" smtClean="0"/>
              <a:pPr algn="r"/>
              <a:t>15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1672273"/>
            <a:ext cx="8229600" cy="4585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 charset="2"/>
              <a:buChar char="Ø"/>
            </a:pPr>
            <a:r>
              <a:rPr lang="en-US" sz="2000" dirty="0" smtClean="0"/>
              <a:t>Work </a:t>
            </a:r>
            <a:r>
              <a:rPr lang="en-US" sz="2000" dirty="0"/>
              <a:t>with other Town Boards and Committees to be an effective partner in the continued revitalization of the Downtown </a:t>
            </a:r>
            <a:endParaRPr lang="en-US" sz="2000" dirty="0" smtClean="0"/>
          </a:p>
          <a:p>
            <a:pPr marL="342900" lvl="0" indent="-342900">
              <a:buFont typeface="Wingdings" charset="2"/>
              <a:buChar char="Ø"/>
            </a:pPr>
            <a:endParaRPr lang="en-US" sz="1200" dirty="0"/>
          </a:p>
          <a:p>
            <a:pPr marL="342900" lvl="0" indent="-342900">
              <a:buFont typeface="Wingdings" charset="2"/>
              <a:buChar char="Ø"/>
            </a:pPr>
            <a:r>
              <a:rPr lang="en-US" sz="2000" dirty="0"/>
              <a:t>Purchase property or acquire property through gifts </a:t>
            </a:r>
            <a:endParaRPr lang="en-US" sz="2000" dirty="0" smtClean="0"/>
          </a:p>
          <a:p>
            <a:pPr marL="342900" lvl="0" indent="-342900">
              <a:buFont typeface="Wingdings" charset="2"/>
              <a:buChar char="Ø"/>
            </a:pPr>
            <a:endParaRPr lang="en-US" sz="1200" dirty="0"/>
          </a:p>
          <a:p>
            <a:pPr marL="342900" lvl="0" indent="-342900">
              <a:buFont typeface="Wingdings" charset="2"/>
              <a:buChar char="Ø"/>
            </a:pPr>
            <a:r>
              <a:rPr lang="en-US" sz="2000" dirty="0"/>
              <a:t>Develop land or buildings by itself or in partnership with a designated developer </a:t>
            </a:r>
            <a:endParaRPr lang="en-US" sz="2000" dirty="0" smtClean="0"/>
          </a:p>
          <a:p>
            <a:pPr marL="342900" lvl="0" indent="-342900">
              <a:buFont typeface="Wingdings" charset="2"/>
              <a:buChar char="Ø"/>
            </a:pPr>
            <a:endParaRPr lang="en-US" sz="1200" dirty="0"/>
          </a:p>
          <a:p>
            <a:pPr marL="342900" lvl="0" indent="-342900">
              <a:buFont typeface="Wingdings" charset="2"/>
              <a:buChar char="Ø"/>
            </a:pPr>
            <a:r>
              <a:rPr lang="en-US" sz="2000" dirty="0"/>
              <a:t>Assemble smaller parcels of land within the Downtown to create lots that are developable under the existing zoning </a:t>
            </a:r>
            <a:endParaRPr lang="en-US" sz="2000" dirty="0" smtClean="0"/>
          </a:p>
          <a:p>
            <a:pPr marL="342900" lvl="0" indent="-342900">
              <a:buFont typeface="Wingdings" charset="2"/>
              <a:buChar char="Ø"/>
            </a:pPr>
            <a:endParaRPr lang="en-US" sz="1200" dirty="0"/>
          </a:p>
          <a:p>
            <a:pPr marL="342900" lvl="0" indent="-342900">
              <a:buFont typeface="Wingdings" charset="2"/>
              <a:buChar char="Ø"/>
            </a:pPr>
            <a:r>
              <a:rPr lang="en-US" sz="2000" dirty="0"/>
              <a:t>Partner with the Planning Board to develop additional regulatory controls for the area that would be administered by the Planning Board </a:t>
            </a:r>
            <a:endParaRPr lang="en-US" sz="2000" dirty="0" smtClean="0"/>
          </a:p>
          <a:p>
            <a:pPr marL="342900" lvl="0" indent="-342900">
              <a:buFont typeface="Wingdings" charset="2"/>
              <a:buChar char="Ø"/>
            </a:pPr>
            <a:endParaRPr lang="en-US" sz="1200" dirty="0"/>
          </a:p>
          <a:p>
            <a:pPr marL="342900" lvl="0" indent="-342900">
              <a:buFont typeface="Wingdings" charset="2"/>
              <a:buChar char="Ø"/>
            </a:pPr>
            <a:r>
              <a:rPr lang="en-US" sz="2000" dirty="0"/>
              <a:t>Act as the Town’s parking authority </a:t>
            </a:r>
            <a:endParaRPr lang="en-US" sz="2000" dirty="0" smtClean="0"/>
          </a:p>
          <a:p>
            <a:pPr marL="342900" lvl="0" indent="-342900">
              <a:buFont typeface="Wingdings" charset="2"/>
              <a:buChar char="Ø"/>
            </a:pPr>
            <a:endParaRPr lang="en-US" sz="1200" dirty="0"/>
          </a:p>
          <a:p>
            <a:pPr marL="342900" lvl="0" indent="-342900">
              <a:buFont typeface="Wingdings" charset="2"/>
              <a:buChar char="Ø"/>
            </a:pPr>
            <a:r>
              <a:rPr lang="en-US" sz="2000" dirty="0"/>
              <a:t>Provide funding for storefront and façade improvements </a:t>
            </a:r>
            <a:endParaRPr lang="en-US" sz="2000" dirty="0" smtClean="0"/>
          </a:p>
        </p:txBody>
      </p:sp>
      <p:sp>
        <p:nvSpPr>
          <p:cNvPr id="5" name="Rectangle 4"/>
          <p:cNvSpPr/>
          <p:nvPr/>
        </p:nvSpPr>
        <p:spPr>
          <a:xfrm>
            <a:off x="457200" y="314874"/>
            <a:ext cx="8229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rgbClr val="0000FF"/>
                </a:solidFill>
                <a:latin typeface="+mj-lt"/>
                <a:cs typeface="Monotype Corsiva"/>
              </a:rPr>
              <a:t>Recommended Future Actions (Public Forum Exercises)</a:t>
            </a:r>
          </a:p>
          <a:p>
            <a:pPr algn="ctr"/>
            <a:r>
              <a:rPr lang="en-US" sz="2800" dirty="0" smtClean="0">
                <a:solidFill>
                  <a:srgbClr val="0000FF"/>
                </a:solidFill>
                <a:latin typeface="+mj-lt"/>
                <a:cs typeface="Monotype Corsiva"/>
              </a:rPr>
              <a:t>The good news is that we can do most of these today </a:t>
            </a:r>
            <a:r>
              <a:rPr lang="en-US" sz="2400" dirty="0" smtClean="0">
                <a:solidFill>
                  <a:srgbClr val="0000FF"/>
                </a:solidFill>
                <a:latin typeface="+mj-lt"/>
                <a:cs typeface="Monotype Corsiva"/>
              </a:rPr>
              <a:t> </a:t>
            </a:r>
            <a:endParaRPr lang="en-US" sz="2400" dirty="0">
              <a:latin typeface="+mj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February 13, 2018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Stoughton Redevelopment Authority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152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9B07BE90-E84A-D143-BA7A-7F31A8E49A46}" type="slidenum">
              <a:rPr lang="en-US" smtClean="0"/>
              <a:pPr algn="r"/>
              <a:t>16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75733" y="1641910"/>
            <a:ext cx="8111067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 smtClean="0"/>
              <a:t>The </a:t>
            </a:r>
            <a:r>
              <a:rPr lang="en-US" dirty="0"/>
              <a:t>remaining portions of the draft urban renewal plan </a:t>
            </a:r>
            <a:r>
              <a:rPr lang="en-US" dirty="0" smtClean="0"/>
              <a:t>must be completed and the SRA must approve the plan and send </a:t>
            </a:r>
            <a:r>
              <a:rPr lang="en-US" dirty="0"/>
              <a:t>it to the Planning Board, Town Counsel, and Board of Selectmen. </a:t>
            </a:r>
            <a:endParaRPr lang="en-US" dirty="0" smtClean="0"/>
          </a:p>
          <a:p>
            <a:pPr lvl="0"/>
            <a:endParaRPr lang="en-US" sz="1200" dirty="0"/>
          </a:p>
          <a:p>
            <a:pPr lvl="0"/>
            <a:r>
              <a:rPr lang="en-US" dirty="0"/>
              <a:t>The </a:t>
            </a:r>
            <a:r>
              <a:rPr lang="en-US" b="1" dirty="0"/>
              <a:t>Planning Board </a:t>
            </a:r>
            <a:r>
              <a:rPr lang="en-US" dirty="0"/>
              <a:t>must </a:t>
            </a:r>
            <a:r>
              <a:rPr lang="en-US" dirty="0" smtClean="0"/>
              <a:t>determine whether or not the </a:t>
            </a:r>
            <a:r>
              <a:rPr lang="en-US" dirty="0"/>
              <a:t>urban renewal plan is consistent with the requirements of the municipality's comprehensive plan, in this case, the </a:t>
            </a:r>
            <a:r>
              <a:rPr lang="en-US" i="1" dirty="0"/>
              <a:t>Stoughton Master Plan</a:t>
            </a:r>
            <a:r>
              <a:rPr lang="en-US" dirty="0"/>
              <a:t>. </a:t>
            </a:r>
            <a:endParaRPr lang="en-US" dirty="0" smtClean="0"/>
          </a:p>
          <a:p>
            <a:pPr lvl="0"/>
            <a:endParaRPr lang="en-US" sz="1200" dirty="0"/>
          </a:p>
          <a:p>
            <a:pPr lvl="0"/>
            <a:r>
              <a:rPr lang="en-US" dirty="0" smtClean="0"/>
              <a:t>Town </a:t>
            </a:r>
            <a:r>
              <a:rPr lang="en-US" dirty="0"/>
              <a:t>Counsel must determine </a:t>
            </a:r>
            <a:r>
              <a:rPr lang="en-US" dirty="0" smtClean="0"/>
              <a:t>whether or not  </a:t>
            </a:r>
            <a:r>
              <a:rPr lang="en-US" dirty="0"/>
              <a:t>the plan conforms with all applicable laws. </a:t>
            </a:r>
            <a:endParaRPr lang="en-US" dirty="0" smtClean="0"/>
          </a:p>
          <a:p>
            <a:pPr lvl="0"/>
            <a:endParaRPr lang="en-US" sz="1200" dirty="0"/>
          </a:p>
          <a:p>
            <a:pPr lvl="0"/>
            <a:r>
              <a:rPr lang="en-US" dirty="0"/>
              <a:t>The </a:t>
            </a:r>
            <a:r>
              <a:rPr lang="en-US" b="1" dirty="0"/>
              <a:t>Board of Selectmen </a:t>
            </a:r>
            <a:r>
              <a:rPr lang="en-US" dirty="0"/>
              <a:t>must approve a draft urban renewal plan for </a:t>
            </a:r>
            <a:r>
              <a:rPr lang="en-US" dirty="0" smtClean="0"/>
              <a:t>submission </a:t>
            </a:r>
            <a:r>
              <a:rPr lang="en-US" dirty="0"/>
              <a:t>to DHCD. </a:t>
            </a:r>
            <a:endParaRPr lang="en-US" dirty="0" smtClean="0"/>
          </a:p>
          <a:p>
            <a:pPr lvl="0"/>
            <a:endParaRPr lang="en-US" sz="1200" dirty="0"/>
          </a:p>
          <a:p>
            <a:pPr lvl="0"/>
            <a:r>
              <a:rPr lang="en-US" dirty="0"/>
              <a:t>DHCD must review and approve the plan. </a:t>
            </a:r>
            <a:endParaRPr lang="en-US" dirty="0" smtClean="0"/>
          </a:p>
          <a:p>
            <a:pPr lvl="0"/>
            <a:endParaRPr lang="en-US" sz="1200" dirty="0"/>
          </a:p>
          <a:p>
            <a:pPr lvl="0"/>
            <a:r>
              <a:rPr lang="en-US" dirty="0" smtClean="0"/>
              <a:t>The </a:t>
            </a:r>
            <a:r>
              <a:rPr lang="en-US" dirty="0"/>
              <a:t>SRA cannot undertake actions under an urban renewal plan that has not been approved by DHCD. 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200" y="128611"/>
            <a:ext cx="8229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smtClean="0">
                <a:solidFill>
                  <a:srgbClr val="0000FF"/>
                </a:solidFill>
                <a:latin typeface="+mj-lt"/>
                <a:cs typeface="Monotype Corsiva"/>
              </a:rPr>
              <a:t> Remaining Steps to complete a  full fledged Urban Renewal Plan </a:t>
            </a:r>
            <a:endParaRPr lang="en-US" sz="4000" dirty="0">
              <a:latin typeface="+mj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February 13, 2018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Stoughton Redevelopment Authority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328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9B07BE90-E84A-D143-BA7A-7F31A8E49A46}" type="slidenum">
              <a:rPr lang="en-US" smtClean="0"/>
              <a:pPr algn="r"/>
              <a:t>17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28128" y="1707418"/>
            <a:ext cx="768773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 smtClean="0"/>
              <a:t>Assemble </a:t>
            </a:r>
            <a:r>
              <a:rPr lang="en-US" sz="2200" b="1" dirty="0"/>
              <a:t>land for private developers to redevelop/Redevelop land owned by the Town of Stoughton </a:t>
            </a:r>
            <a:endParaRPr lang="en-US" sz="2200" b="1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(</a:t>
            </a:r>
            <a:r>
              <a:rPr lang="en-US" dirty="0"/>
              <a:t>Each action was identified as the number one </a:t>
            </a:r>
            <a:r>
              <a:rPr lang="en-US" dirty="0" smtClean="0"/>
              <a:t>priority by five </a:t>
            </a:r>
            <a:r>
              <a:rPr lang="en-US" dirty="0"/>
              <a:t>respondents. Both were also identified as priority number two </a:t>
            </a:r>
            <a:r>
              <a:rPr lang="en-US" dirty="0" smtClean="0"/>
              <a:t>by three </a:t>
            </a:r>
            <a:r>
              <a:rPr lang="en-US" dirty="0"/>
              <a:t>respondents each.) </a:t>
            </a:r>
          </a:p>
          <a:p>
            <a:pPr lvl="0"/>
            <a:r>
              <a:rPr lang="en-US" sz="2200" dirty="0"/>
              <a:t> </a:t>
            </a:r>
          </a:p>
          <a:p>
            <a:pPr lvl="0"/>
            <a:r>
              <a:rPr lang="en-US" sz="2200" b="1" dirty="0"/>
              <a:t>Develop regulatory controls, such as design guidelines, in partnership with the Planning Board </a:t>
            </a:r>
            <a:r>
              <a:rPr lang="en-US" dirty="0" smtClean="0"/>
              <a:t>(</a:t>
            </a:r>
          </a:p>
          <a:p>
            <a:pPr marL="285750" lvl="0" indent="-285750">
              <a:buFont typeface="Arial"/>
              <a:buChar char="•"/>
            </a:pPr>
            <a:r>
              <a:rPr lang="en-US" dirty="0" smtClean="0"/>
              <a:t>Identified </a:t>
            </a:r>
            <a:r>
              <a:rPr lang="en-US" dirty="0"/>
              <a:t>as the number one priority </a:t>
            </a:r>
            <a:r>
              <a:rPr lang="en-US" dirty="0" smtClean="0"/>
              <a:t>by four </a:t>
            </a:r>
            <a:r>
              <a:rPr lang="en-US" dirty="0"/>
              <a:t>respondents; identified as the number two priority </a:t>
            </a:r>
            <a:r>
              <a:rPr lang="en-US" dirty="0" smtClean="0"/>
              <a:t>by three </a:t>
            </a:r>
            <a:r>
              <a:rPr lang="en-US" dirty="0"/>
              <a:t>respondents.) </a:t>
            </a:r>
          </a:p>
          <a:p>
            <a:pPr lvl="0"/>
            <a:r>
              <a:rPr lang="en-US" sz="2200" dirty="0"/>
              <a:t> </a:t>
            </a:r>
          </a:p>
          <a:p>
            <a:pPr lvl="0"/>
            <a:r>
              <a:rPr lang="en-US" sz="2200" b="1" dirty="0"/>
              <a:t>Provide funding for storefront and façade improvements/Acquire parcels by eminent domain in order to redevelop them </a:t>
            </a:r>
            <a:endParaRPr lang="en-US" sz="2200" b="1" dirty="0" smtClean="0"/>
          </a:p>
          <a:p>
            <a:pPr marL="285750" lvl="0" indent="-285750">
              <a:buFont typeface="Arial"/>
              <a:buChar char="•"/>
            </a:pPr>
            <a:r>
              <a:rPr lang="en-US" dirty="0" smtClean="0"/>
              <a:t>(</a:t>
            </a:r>
            <a:r>
              <a:rPr lang="en-US" dirty="0"/>
              <a:t>Each action was identified as the number one priority by three respondents, identified as the number two priority by only one respondent each</a:t>
            </a:r>
            <a:r>
              <a:rPr lang="en-US" sz="2200" dirty="0"/>
              <a:t>) 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200" y="653534"/>
            <a:ext cx="82296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rgbClr val="0000FF"/>
                </a:solidFill>
                <a:latin typeface="+mj-lt"/>
                <a:cs typeface="Monotype Corsiva"/>
              </a:rPr>
              <a:t>Priority Actions (Public Forum Exercises) </a:t>
            </a:r>
            <a:endParaRPr lang="en-US" sz="3200" dirty="0">
              <a:latin typeface="+mj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February 13, 2018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Stoughton Redevelopment Authority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1053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9B07BE90-E84A-D143-BA7A-7F31A8E49A46}" type="slidenum">
              <a:rPr lang="en-US" smtClean="0"/>
              <a:pPr algn="r"/>
              <a:t>18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030203" y="1607260"/>
            <a:ext cx="7402588" cy="4165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smtClean="0"/>
              <a:t>Sites that  </a:t>
            </a:r>
            <a:r>
              <a:rPr lang="en-US" sz="2000" b="1" dirty="0"/>
              <a:t>could  benefit from  coordinated  action  from  the   Board of  Selectmen, the  SRA, and the   Planning Board. </a:t>
            </a:r>
            <a:endParaRPr lang="en-US" sz="2000" b="1" dirty="0" smtClean="0"/>
          </a:p>
          <a:p>
            <a:pPr algn="just"/>
            <a:endParaRPr lang="en-US" sz="2000" b="1" dirty="0"/>
          </a:p>
          <a:p>
            <a:pPr algn="just"/>
            <a:r>
              <a:rPr lang="en-US" sz="2000" b="1" dirty="0" smtClean="0"/>
              <a:t>These potential </a:t>
            </a:r>
            <a:r>
              <a:rPr lang="en-US" sz="2000" b="1" dirty="0"/>
              <a:t>projects </a:t>
            </a:r>
            <a:r>
              <a:rPr lang="en-US" sz="2000" b="1" dirty="0" smtClean="0"/>
              <a:t>are discussed </a:t>
            </a:r>
            <a:r>
              <a:rPr lang="en-US" sz="2000" b="1" dirty="0"/>
              <a:t>in  detail </a:t>
            </a:r>
            <a:r>
              <a:rPr lang="en-US" sz="2000" b="1" dirty="0" smtClean="0"/>
              <a:t>in the SDRP</a:t>
            </a:r>
            <a:endParaRPr lang="en-US" sz="2000" b="1" dirty="0"/>
          </a:p>
          <a:p>
            <a:pPr lvl="0"/>
            <a:endParaRPr lang="en-US" b="1" dirty="0" smtClean="0"/>
          </a:p>
          <a:p>
            <a:pPr marL="800100" lvl="1" indent="-342900">
              <a:lnSpc>
                <a:spcPct val="140000"/>
              </a:lnSpc>
              <a:buFont typeface="Wingdings" charset="2"/>
              <a:buChar char="Ø"/>
            </a:pPr>
            <a:r>
              <a:rPr lang="en-US" sz="2000" dirty="0" smtClean="0"/>
              <a:t>The </a:t>
            </a:r>
            <a:r>
              <a:rPr lang="en-US" sz="2000" dirty="0"/>
              <a:t>United States Post </a:t>
            </a:r>
            <a:r>
              <a:rPr lang="en-US" sz="2000" dirty="0" smtClean="0"/>
              <a:t>Office </a:t>
            </a:r>
            <a:endParaRPr lang="en-US" sz="2000" dirty="0"/>
          </a:p>
          <a:p>
            <a:pPr marL="800100" lvl="1" indent="-342900">
              <a:lnSpc>
                <a:spcPct val="140000"/>
              </a:lnSpc>
              <a:buFont typeface="Wingdings" charset="2"/>
              <a:buChar char="Ø"/>
            </a:pPr>
            <a:r>
              <a:rPr lang="en-US" sz="2000" dirty="0"/>
              <a:t>The historic train depot </a:t>
            </a:r>
          </a:p>
          <a:p>
            <a:pPr marL="800100" lvl="1" indent="-342900">
              <a:lnSpc>
                <a:spcPct val="140000"/>
              </a:lnSpc>
              <a:buFont typeface="Wingdings" charset="2"/>
              <a:buChar char="Ø"/>
            </a:pPr>
            <a:r>
              <a:rPr lang="en-US" sz="2000" dirty="0"/>
              <a:t>The fire station on Freeman Street </a:t>
            </a:r>
          </a:p>
          <a:p>
            <a:pPr marL="800100" lvl="1" indent="-342900">
              <a:lnSpc>
                <a:spcPct val="140000"/>
              </a:lnSpc>
              <a:buFont typeface="Wingdings" charset="2"/>
              <a:buChar char="Ø"/>
            </a:pPr>
            <a:r>
              <a:rPr lang="en-US" sz="2000" dirty="0" smtClean="0"/>
              <a:t>The </a:t>
            </a:r>
            <a:r>
              <a:rPr lang="en-US" sz="2000" dirty="0"/>
              <a:t>police station on Rose Street </a:t>
            </a:r>
          </a:p>
          <a:p>
            <a:pPr marL="800100" lvl="1" indent="-342900">
              <a:lnSpc>
                <a:spcPct val="140000"/>
              </a:lnSpc>
              <a:buFont typeface="Wingdings" charset="2"/>
              <a:buChar char="Ø"/>
            </a:pPr>
            <a:r>
              <a:rPr lang="en-US" sz="2000" dirty="0" smtClean="0"/>
              <a:t>The </a:t>
            </a:r>
            <a:r>
              <a:rPr lang="en-US" sz="2000" dirty="0"/>
              <a:t>municipal parking lot on Freeman Street </a:t>
            </a:r>
          </a:p>
          <a:p>
            <a:pPr lvl="1">
              <a:lnSpc>
                <a:spcPct val="140000"/>
              </a:lnSpc>
            </a:pPr>
            <a:endParaRPr lang="en-US" sz="2000" dirty="0"/>
          </a:p>
        </p:txBody>
      </p:sp>
      <p:sp>
        <p:nvSpPr>
          <p:cNvPr id="5" name="Rectangle 4"/>
          <p:cNvSpPr/>
          <p:nvPr/>
        </p:nvSpPr>
        <p:spPr>
          <a:xfrm>
            <a:off x="457200" y="653534"/>
            <a:ext cx="8229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smtClean="0">
                <a:solidFill>
                  <a:srgbClr val="0000FF"/>
                </a:solidFill>
                <a:latin typeface="+mj-lt"/>
                <a:cs typeface="Monotype Corsiva"/>
              </a:rPr>
              <a:t>Potential Projects for the SRA </a:t>
            </a:r>
            <a:endParaRPr lang="en-US" sz="4400" dirty="0">
              <a:latin typeface="+mj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February 13, 2018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Stoughton Redevelopment Authority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150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9B07BE90-E84A-D143-BA7A-7F31A8E49A46}" type="slidenum">
              <a:rPr lang="en-US" smtClean="0"/>
              <a:pPr algn="r"/>
              <a:t>19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1602950"/>
            <a:ext cx="8229600" cy="37240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/>
              <a:t>Board of Selectmen</a:t>
            </a:r>
          </a:p>
          <a:p>
            <a:endParaRPr lang="en-US" sz="2000" dirty="0"/>
          </a:p>
          <a:p>
            <a:pPr marL="457200" indent="-457200">
              <a:buFont typeface="Wingdings" charset="2"/>
              <a:buChar char="Ø"/>
            </a:pPr>
            <a:r>
              <a:rPr lang="en-US" sz="2400" dirty="0" smtClean="0"/>
              <a:t>Identify and prioritize specific project</a:t>
            </a:r>
            <a:r>
              <a:rPr lang="en-US" sz="2400" dirty="0"/>
              <a:t>(s) </a:t>
            </a:r>
            <a:r>
              <a:rPr lang="en-US" sz="2400" dirty="0" smtClean="0"/>
              <a:t>to include in the redevelopment plan.</a:t>
            </a:r>
          </a:p>
          <a:p>
            <a:pPr marL="342900" indent="-342900">
              <a:buFont typeface="Wingdings" charset="2"/>
              <a:buChar char="Ø"/>
            </a:pPr>
            <a:endParaRPr lang="en-US" sz="2000" dirty="0" smtClean="0"/>
          </a:p>
          <a:p>
            <a:pPr marL="457200" indent="-457200">
              <a:buFont typeface="Wingdings" charset="2"/>
              <a:buChar char="Ø"/>
            </a:pPr>
            <a:r>
              <a:rPr lang="en-US" sz="2400" dirty="0" smtClean="0"/>
              <a:t>Identify </a:t>
            </a:r>
            <a:r>
              <a:rPr lang="en-US" sz="2400" dirty="0"/>
              <a:t>tasks for </a:t>
            </a:r>
            <a:r>
              <a:rPr lang="en-US" sz="2400" dirty="0" smtClean="0"/>
              <a:t>the SRA and other </a:t>
            </a:r>
            <a:r>
              <a:rPr lang="en-US" sz="2400" dirty="0"/>
              <a:t>T</a:t>
            </a:r>
            <a:r>
              <a:rPr lang="en-US" sz="2400" dirty="0" smtClean="0"/>
              <a:t>own Boards to </a:t>
            </a:r>
            <a:r>
              <a:rPr lang="en-US" sz="2400" dirty="0"/>
              <a:t>assist in meeting </a:t>
            </a:r>
            <a:r>
              <a:rPr lang="en-US" sz="2400" dirty="0" smtClean="0"/>
              <a:t>these priorities. </a:t>
            </a:r>
          </a:p>
          <a:p>
            <a:pPr marL="342900" indent="-342900">
              <a:buFont typeface="Wingdings" charset="2"/>
              <a:buChar char="Ø"/>
            </a:pPr>
            <a:endParaRPr lang="en-US" sz="2000" dirty="0"/>
          </a:p>
          <a:p>
            <a:pPr marL="457200" indent="-457200">
              <a:buFont typeface="Wingdings" charset="2"/>
              <a:buChar char="Ø"/>
            </a:pPr>
            <a:r>
              <a:rPr lang="en-US" sz="2400" dirty="0" smtClean="0"/>
              <a:t>Coordinate the approval process  </a:t>
            </a:r>
            <a:r>
              <a:rPr lang="en-US" sz="2400" dirty="0"/>
              <a:t>with </a:t>
            </a:r>
            <a:r>
              <a:rPr lang="en-US" sz="2400" dirty="0" smtClean="0"/>
              <a:t>the Planning </a:t>
            </a:r>
            <a:r>
              <a:rPr lang="en-US" sz="2400" dirty="0"/>
              <a:t>Board </a:t>
            </a:r>
            <a:r>
              <a:rPr lang="en-US" sz="2400" dirty="0" smtClean="0"/>
              <a:t>and </a:t>
            </a:r>
            <a:r>
              <a:rPr lang="en-US" sz="2400" dirty="0"/>
              <a:t>DHCD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200" y="653534"/>
            <a:ext cx="8229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smtClean="0">
                <a:solidFill>
                  <a:srgbClr val="0000FF"/>
                </a:solidFill>
                <a:latin typeface="+mj-lt"/>
                <a:cs typeface="Monotype Corsiva"/>
              </a:rPr>
              <a:t>Next Steps</a:t>
            </a:r>
            <a:endParaRPr lang="en-US" sz="4400" dirty="0">
              <a:latin typeface="+mj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February 13, 2018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Stoughton Redevelopment Authority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0943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indent="0"/>
            <a:r>
              <a:rPr lang="en-US" sz="3200" b="1" dirty="0">
                <a:solidFill>
                  <a:srgbClr val="0000FF"/>
                </a:solidFill>
                <a:latin typeface="Monotype Corsiva"/>
                <a:cs typeface="Monotype Corsiva"/>
              </a:rPr>
              <a:t>STOUGHTON REDEVELOPMENT AUTHORITY</a:t>
            </a:r>
            <a:endParaRPr lang="en-US" sz="3200" dirty="0">
              <a:solidFill>
                <a:srgbClr val="0000FF"/>
              </a:solidFill>
              <a:latin typeface="Monotype Corsiva"/>
              <a:cs typeface="Monotype Corsiv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4114749"/>
            <a:ext cx="4148667" cy="2438451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2400" b="1" dirty="0" smtClean="0">
                <a:cs typeface="Monotype Corsiva"/>
              </a:rPr>
              <a:t>2018 Membership</a:t>
            </a:r>
          </a:p>
          <a:p>
            <a:pPr marL="0" indent="0">
              <a:buNone/>
            </a:pPr>
            <a:endParaRPr lang="en-US" sz="1900" dirty="0">
              <a:cs typeface="Monotype Corsiva"/>
            </a:endParaRPr>
          </a:p>
          <a:p>
            <a:pPr marL="0" indent="0">
              <a:buNone/>
            </a:pPr>
            <a:r>
              <a:rPr lang="en-US" sz="1900" dirty="0" smtClean="0"/>
              <a:t>Michael  </a:t>
            </a:r>
            <a:r>
              <a:rPr lang="en-US" sz="1900" dirty="0"/>
              <a:t>Barrett, Chairman </a:t>
            </a:r>
            <a:endParaRPr lang="en-US" sz="1900" dirty="0" smtClean="0"/>
          </a:p>
          <a:p>
            <a:pPr marL="0" indent="0">
              <a:buNone/>
            </a:pPr>
            <a:r>
              <a:rPr lang="en-US" sz="1900" dirty="0" smtClean="0"/>
              <a:t>Louis </a:t>
            </a:r>
            <a:r>
              <a:rPr lang="en-US" sz="1900" dirty="0"/>
              <a:t>F. Gitto, Vice Chairman </a:t>
            </a:r>
            <a:endParaRPr lang="en-US" sz="1900" dirty="0" smtClean="0"/>
          </a:p>
          <a:p>
            <a:pPr marL="0" indent="0">
              <a:buNone/>
            </a:pPr>
            <a:r>
              <a:rPr lang="en-US" sz="1900" dirty="0" smtClean="0"/>
              <a:t>Forrest </a:t>
            </a:r>
            <a:r>
              <a:rPr lang="en-US" sz="1900" dirty="0"/>
              <a:t>Lindwall, Treasurer </a:t>
            </a:r>
            <a:endParaRPr lang="en-US" sz="1900" dirty="0" smtClean="0"/>
          </a:p>
          <a:p>
            <a:pPr marL="0" indent="0">
              <a:buNone/>
            </a:pPr>
            <a:r>
              <a:rPr lang="en-US" sz="1900" dirty="0" smtClean="0"/>
              <a:t>Pam Lennon Carr</a:t>
            </a:r>
          </a:p>
          <a:p>
            <a:pPr marL="0" indent="0">
              <a:buNone/>
            </a:pPr>
            <a:r>
              <a:rPr lang="en-US" sz="1900" dirty="0" smtClean="0"/>
              <a:t>Helder Resendes</a:t>
            </a:r>
            <a:endParaRPr lang="en-US" sz="1900" dirty="0"/>
          </a:p>
          <a:p>
            <a:pPr marL="0" indent="0">
              <a:buNone/>
            </a:pPr>
            <a:endParaRPr lang="en-US" sz="1900" dirty="0"/>
          </a:p>
          <a:p>
            <a:pPr marL="0" indent="0">
              <a:buNone/>
            </a:pPr>
            <a:r>
              <a:rPr lang="en-US" sz="1900" dirty="0" smtClean="0"/>
              <a:t>Cheryl  </a:t>
            </a:r>
            <a:r>
              <a:rPr lang="en-US" sz="1900" dirty="0"/>
              <a:t>Barrett,  </a:t>
            </a:r>
            <a:r>
              <a:rPr lang="en-US" sz="1900" dirty="0" smtClean="0"/>
              <a:t>Secretary</a:t>
            </a:r>
            <a:endParaRPr lang="en-US" sz="1900" dirty="0"/>
          </a:p>
          <a:p>
            <a:endParaRPr lang="en-US" sz="17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9B07BE90-E84A-D143-BA7A-7F31A8E49A46}" type="slidenum">
              <a:rPr lang="en-US" smtClean="0"/>
              <a:pPr algn="r"/>
              <a:t>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8379" y="2343149"/>
            <a:ext cx="3610687" cy="2899833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626543" y="1592217"/>
            <a:ext cx="4131724" cy="248864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200" b="1" dirty="0" smtClean="0">
                <a:latin typeface="+mj-lt"/>
                <a:cs typeface="Monotype Corsiva"/>
              </a:rPr>
              <a:t>2016 Membership </a:t>
            </a:r>
          </a:p>
          <a:p>
            <a:pPr marL="0" indent="0">
              <a:buFont typeface="Arial"/>
              <a:buNone/>
            </a:pPr>
            <a:endParaRPr lang="en-US" sz="1900" dirty="0" smtClean="0"/>
          </a:p>
          <a:p>
            <a:pPr marL="0" indent="0">
              <a:buFont typeface="Arial"/>
              <a:buNone/>
            </a:pPr>
            <a:r>
              <a:rPr lang="en-US" sz="1900" dirty="0" smtClean="0"/>
              <a:t>Michael  Barrett, Chairman </a:t>
            </a:r>
          </a:p>
          <a:p>
            <a:pPr marL="0" indent="0">
              <a:buFont typeface="Arial"/>
              <a:buNone/>
            </a:pPr>
            <a:r>
              <a:rPr lang="en-US" sz="1900" dirty="0" smtClean="0"/>
              <a:t>Louis F. Gitto, Vice Chairman </a:t>
            </a:r>
          </a:p>
          <a:p>
            <a:pPr marL="0" indent="0">
              <a:buFont typeface="Arial"/>
              <a:buNone/>
            </a:pPr>
            <a:r>
              <a:rPr lang="en-US" sz="1900" dirty="0" smtClean="0"/>
              <a:t>Forrest Lindwall, Treasurer </a:t>
            </a:r>
          </a:p>
          <a:p>
            <a:pPr marL="0" indent="0">
              <a:buFont typeface="Arial"/>
              <a:buNone/>
            </a:pPr>
            <a:r>
              <a:rPr lang="en-US" sz="1900" dirty="0" smtClean="0"/>
              <a:t>Carlos Vargas</a:t>
            </a:r>
          </a:p>
          <a:p>
            <a:pPr marL="0" indent="0">
              <a:buFont typeface="Arial"/>
              <a:buNone/>
            </a:pPr>
            <a:r>
              <a:rPr lang="en-US" sz="1900" dirty="0" smtClean="0"/>
              <a:t> </a:t>
            </a:r>
          </a:p>
          <a:p>
            <a:pPr marL="0" indent="0">
              <a:buFont typeface="Arial"/>
              <a:buNone/>
            </a:pPr>
            <a:r>
              <a:rPr lang="en-US" sz="1900" dirty="0" smtClean="0"/>
              <a:t>Cheryl  Barrett,  Secretary</a:t>
            </a:r>
          </a:p>
          <a:p>
            <a:pPr marL="0" indent="0">
              <a:buFont typeface="Arial"/>
              <a:buNone/>
            </a:pPr>
            <a:endParaRPr lang="en-US" sz="1900" dirty="0" smtClean="0"/>
          </a:p>
          <a:p>
            <a:endParaRPr lang="en-US" sz="2800" dirty="0" smtClean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February 13, 2018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Stoughton Redevelopment Authority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1136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40245"/>
            <a:ext cx="8229600" cy="1154685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The End</a:t>
            </a:r>
            <a:endParaRPr lang="en-US" dirty="0"/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>
          <a:xfrm>
            <a:off x="6604002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92667" y="1794928"/>
            <a:ext cx="809413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u="sng" dirty="0"/>
              <a:t>Additional Information  </a:t>
            </a:r>
            <a:endParaRPr lang="en-US" sz="2400" dirty="0"/>
          </a:p>
          <a:p>
            <a:pPr lvl="0" algn="ctr"/>
            <a:r>
              <a:rPr lang="en-US" sz="2400" dirty="0"/>
              <a:t>More detailed information about the project is available at</a:t>
            </a:r>
            <a:r>
              <a:rPr lang="en-US" sz="2400" dirty="0" smtClean="0"/>
              <a:t>:</a:t>
            </a:r>
          </a:p>
          <a:p>
            <a:pPr lvl="0" algn="ctr"/>
            <a:endParaRPr lang="en-US" sz="2400" dirty="0"/>
          </a:p>
          <a:p>
            <a:pPr lvl="0" algn="ctr"/>
            <a:r>
              <a:rPr lang="en-US" sz="2400" dirty="0" smtClean="0"/>
              <a:t> </a:t>
            </a:r>
            <a:r>
              <a:rPr lang="en-US" sz="2400" dirty="0"/>
              <a:t>http://www.stoughton.org/Redevelopment  </a:t>
            </a:r>
            <a:endParaRPr lang="en-US" sz="2400" dirty="0" smtClean="0"/>
          </a:p>
          <a:p>
            <a:pPr lvl="0" algn="ctr"/>
            <a:endParaRPr lang="en-US" sz="2400" dirty="0">
              <a:hlinkClick r:id="rId2"/>
            </a:endParaRPr>
          </a:p>
          <a:p>
            <a:pPr lvl="0" algn="ctr"/>
            <a:r>
              <a:rPr lang="en-US" sz="2400" dirty="0" smtClean="0">
                <a:hlinkClick r:id="rId2"/>
              </a:rPr>
              <a:t>https</a:t>
            </a:r>
            <a:r>
              <a:rPr lang="en-US" sz="2400" dirty="0">
                <a:hlinkClick r:id="rId2"/>
              </a:rPr>
              <a:t>://www.facebook.com/groups/StoughtonMARA/</a:t>
            </a:r>
            <a:r>
              <a:rPr lang="en-US" sz="2400" dirty="0"/>
              <a:t> 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February 13,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9B07BE90-E84A-D143-BA7A-7F31A8E49A46}" type="slidenum">
              <a:rPr lang="en-US" smtClean="0"/>
              <a:pPr algn="r"/>
              <a:t>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Stoughton Redevelopment Authority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4153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indent="0"/>
            <a:r>
              <a:rPr lang="en-US" sz="3200" b="1" dirty="0" smtClean="0">
                <a:solidFill>
                  <a:srgbClr val="0000FF"/>
                </a:solidFill>
                <a:latin typeface="Monotype Corsiva"/>
                <a:cs typeface="Monotype Corsiva"/>
              </a:rPr>
              <a:t>Special Thanks to the following:</a:t>
            </a:r>
            <a:endParaRPr lang="en-US" sz="3200" dirty="0">
              <a:solidFill>
                <a:srgbClr val="0000FF"/>
              </a:solidFill>
              <a:latin typeface="Monotype Corsiva"/>
              <a:cs typeface="Monotype Corsiv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710262"/>
            <a:ext cx="3691431" cy="45852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b="1" dirty="0" smtClean="0"/>
              <a:t>	CITIZENS </a:t>
            </a:r>
            <a:r>
              <a:rPr lang="en-US" sz="1600" b="1" dirty="0"/>
              <a:t>ADVISORY </a:t>
            </a:r>
            <a:r>
              <a:rPr lang="en-US" sz="1600" b="1" dirty="0" smtClean="0"/>
              <a:t>GROUP       </a:t>
            </a:r>
            <a:endParaRPr lang="en-US" sz="1600" dirty="0"/>
          </a:p>
          <a:p>
            <a:pPr marL="0" indent="0">
              <a:buNone/>
            </a:pPr>
            <a:r>
              <a:rPr lang="en-US" sz="1600" dirty="0"/>
              <a:t> 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600" dirty="0"/>
              <a:t>Steven </a:t>
            </a:r>
            <a:r>
              <a:rPr lang="en-US" sz="1600" dirty="0" smtClean="0"/>
              <a:t>Bernstein</a:t>
            </a:r>
            <a:r>
              <a:rPr lang="en-US" sz="1600" dirty="0"/>
              <a:t>	</a:t>
            </a:r>
            <a:r>
              <a:rPr lang="en-US" sz="1600" dirty="0" smtClean="0"/>
              <a:t>Sung </a:t>
            </a:r>
            <a:r>
              <a:rPr lang="en-US" sz="1600" dirty="0"/>
              <a:t>Pak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600" dirty="0"/>
              <a:t>Paul Carpinella	</a:t>
            </a:r>
            <a:r>
              <a:rPr lang="en-US" sz="1600" dirty="0" smtClean="0"/>
              <a:t>	Nick Pirelli</a:t>
            </a:r>
            <a:endParaRPr lang="en-US" sz="1600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1600" dirty="0"/>
              <a:t>Pam </a:t>
            </a:r>
            <a:r>
              <a:rPr lang="en-US" sz="1600" dirty="0" smtClean="0"/>
              <a:t>Lennon Carr </a:t>
            </a:r>
            <a:r>
              <a:rPr lang="en-US" sz="1600" dirty="0"/>
              <a:t>	</a:t>
            </a:r>
            <a:r>
              <a:rPr lang="en-US" sz="1600" dirty="0" smtClean="0"/>
              <a:t>Katherine </a:t>
            </a:r>
            <a:r>
              <a:rPr lang="en-US" sz="1600" dirty="0"/>
              <a:t>Price </a:t>
            </a:r>
            <a:endParaRPr lang="en-US" sz="1600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en-US" sz="1600" dirty="0" smtClean="0"/>
              <a:t>George Dyroff </a:t>
            </a:r>
            <a:r>
              <a:rPr lang="en-US" sz="1600" dirty="0"/>
              <a:t>	</a:t>
            </a:r>
            <a:r>
              <a:rPr lang="en-US" sz="1600" dirty="0" smtClean="0"/>
              <a:t>	Noreen </a:t>
            </a:r>
            <a:r>
              <a:rPr lang="en-US" sz="1600" dirty="0"/>
              <a:t>Ruggiero </a:t>
            </a:r>
            <a:endParaRPr lang="en-US" sz="1600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en-US" sz="1600" dirty="0" smtClean="0"/>
              <a:t>Dori  </a:t>
            </a:r>
            <a:r>
              <a:rPr lang="en-US" sz="1600" dirty="0"/>
              <a:t>Frankel 	</a:t>
            </a:r>
            <a:r>
              <a:rPr lang="en-US" sz="1600" dirty="0" smtClean="0"/>
              <a:t>	Francois </a:t>
            </a:r>
            <a:r>
              <a:rPr lang="en-US" sz="1600" dirty="0"/>
              <a:t>Sarofeen </a:t>
            </a:r>
            <a:endParaRPr lang="en-US" sz="1600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en-US" sz="1600" dirty="0" smtClean="0"/>
              <a:t>Joyce </a:t>
            </a:r>
            <a:r>
              <a:rPr lang="en-US" sz="1600" dirty="0"/>
              <a:t>Husseini 	</a:t>
            </a:r>
            <a:r>
              <a:rPr lang="en-US" sz="1600" dirty="0" smtClean="0"/>
              <a:t>	Michael </a:t>
            </a:r>
            <a:r>
              <a:rPr lang="en-US" sz="1600" dirty="0"/>
              <a:t>Sullivan </a:t>
            </a:r>
            <a:endParaRPr lang="en-US" sz="1600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en-US" sz="1600" dirty="0" smtClean="0"/>
              <a:t>Kevin </a:t>
            </a:r>
            <a:r>
              <a:rPr lang="en-US" sz="1600" dirty="0"/>
              <a:t>Kosh 	</a:t>
            </a:r>
            <a:r>
              <a:rPr lang="en-US" sz="1600" dirty="0" smtClean="0"/>
              <a:t>	Stanley </a:t>
            </a:r>
            <a:r>
              <a:rPr lang="en-US" sz="1600" dirty="0"/>
              <a:t>Zoll </a:t>
            </a:r>
            <a:endParaRPr lang="en-US" sz="1600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en-US" sz="1600" dirty="0" smtClean="0"/>
              <a:t>Janice </a:t>
            </a:r>
            <a:r>
              <a:rPr lang="en-US" sz="1600" dirty="0"/>
              <a:t>McKenna</a:t>
            </a:r>
          </a:p>
          <a:p>
            <a:endParaRPr lang="en-US" sz="16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9B07BE90-E84A-D143-BA7A-7F31A8E49A46}" type="slidenum">
              <a:rPr lang="en-US" smtClean="0"/>
              <a:pPr algn="r"/>
              <a:t>3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199429" y="1710262"/>
            <a:ext cx="4572000" cy="462690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600" b="1" dirty="0" smtClean="0"/>
              <a:t>Town Officials &amp; Consultants</a:t>
            </a:r>
            <a:endParaRPr lang="en-US" sz="1600" b="1" dirty="0"/>
          </a:p>
          <a:p>
            <a:endParaRPr lang="en-US" sz="1600" dirty="0"/>
          </a:p>
          <a:p>
            <a:pPr marL="742950" lvl="1" indent="-285750">
              <a:lnSpc>
                <a:spcPct val="150000"/>
              </a:lnSpc>
              <a:buFont typeface="Wingdings" charset="2"/>
              <a:buChar char="²"/>
            </a:pPr>
            <a:r>
              <a:rPr lang="en-US" sz="1600" dirty="0"/>
              <a:t>Michael  Hartman, Town Manager</a:t>
            </a:r>
          </a:p>
          <a:p>
            <a:pPr marL="742950" lvl="1" indent="-285750">
              <a:lnSpc>
                <a:spcPct val="150000"/>
              </a:lnSpc>
              <a:buFont typeface="Wingdings" charset="2"/>
              <a:buChar char="²"/>
            </a:pPr>
            <a:r>
              <a:rPr lang="en-US" sz="1600" dirty="0"/>
              <a:t>Noreen  O'Toole, Town Planner</a:t>
            </a:r>
          </a:p>
          <a:p>
            <a:pPr marL="742950" lvl="1" indent="-285750">
              <a:lnSpc>
                <a:spcPct val="150000"/>
              </a:lnSpc>
              <a:buFont typeface="Wingdings" charset="2"/>
              <a:buChar char="²"/>
            </a:pPr>
            <a:r>
              <a:rPr lang="en-US" sz="1600" dirty="0"/>
              <a:t>Pamela McCarthy, Economic Development Coordinator</a:t>
            </a:r>
          </a:p>
          <a:p>
            <a:pPr marL="742950" lvl="1" indent="-285750">
              <a:lnSpc>
                <a:spcPct val="150000"/>
              </a:lnSpc>
              <a:buFont typeface="Wingdings" charset="2"/>
              <a:buChar char="²"/>
            </a:pPr>
            <a:r>
              <a:rPr lang="en-US" sz="1600" dirty="0"/>
              <a:t>Marc Tisdelle,  P.E. Town </a:t>
            </a:r>
            <a:r>
              <a:rPr lang="en-US" sz="1600" dirty="0" smtClean="0"/>
              <a:t>Engineer</a:t>
            </a:r>
          </a:p>
          <a:p>
            <a:pPr marL="742950" lvl="1" indent="-285750">
              <a:lnSpc>
                <a:spcPct val="150000"/>
              </a:lnSpc>
              <a:buFont typeface="Wingdings" charset="2"/>
              <a:buChar char="²"/>
            </a:pPr>
            <a:r>
              <a:rPr lang="en-US" sz="1600" dirty="0" smtClean="0"/>
              <a:t>Howard</a:t>
            </a:r>
            <a:r>
              <a:rPr lang="en-US" sz="1600" dirty="0"/>
              <a:t>/Stein-Hudson Associates, Inc.  (Town Square Traffic Improvements Project) </a:t>
            </a:r>
          </a:p>
          <a:p>
            <a:pPr marL="742950" lvl="1" indent="-285750">
              <a:lnSpc>
                <a:spcPct val="150000"/>
              </a:lnSpc>
              <a:buFont typeface="Wingdings" charset="2"/>
              <a:buChar char="²"/>
            </a:pPr>
            <a:r>
              <a:rPr lang="en-US" sz="1600" dirty="0"/>
              <a:t>Brown Walker  Planners, Inc. (Master  Plan)</a:t>
            </a:r>
          </a:p>
          <a:p>
            <a:pPr marL="742950" lvl="1" indent="-285750">
              <a:lnSpc>
                <a:spcPct val="150000"/>
              </a:lnSpc>
              <a:buFont typeface="Wingdings" charset="2"/>
              <a:buChar char="²"/>
            </a:pPr>
            <a:r>
              <a:rPr lang="en-US" sz="1600" dirty="0"/>
              <a:t>McCabe Enterprises LLC (economic development reports)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February 13, 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Stoughton Redevelopment Authority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8554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0000FF"/>
                </a:solidFill>
                <a:cs typeface="Monotype Corsiva"/>
              </a:rPr>
              <a:t>Stoughton Downtown Redevelopment Plan (SDRP) Timeline</a:t>
            </a:r>
            <a:endParaRPr lang="en-US" sz="3600" dirty="0">
              <a:solidFill>
                <a:srgbClr val="0000FF"/>
              </a:solidFill>
              <a:cs typeface="Monotype Corsiv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93329"/>
            <a:ext cx="5757333" cy="4585231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April 2014 – RFP Issued</a:t>
            </a:r>
          </a:p>
          <a:p>
            <a:r>
              <a:rPr lang="en-US" sz="2800" dirty="0" smtClean="0"/>
              <a:t>June 2014 – Consultant Selected</a:t>
            </a:r>
          </a:p>
          <a:p>
            <a:r>
              <a:rPr lang="en-US" sz="2800" dirty="0" smtClean="0"/>
              <a:t>July 2014 through 2016</a:t>
            </a:r>
          </a:p>
          <a:p>
            <a:pPr marL="857250" lvl="1" indent="-457200"/>
            <a:r>
              <a:rPr lang="en-US" sz="2400" dirty="0" smtClean="0"/>
              <a:t>17 meetings with Stakeholders</a:t>
            </a:r>
          </a:p>
          <a:p>
            <a:pPr marL="857250" lvl="1" indent="-457200"/>
            <a:r>
              <a:rPr lang="en-US" sz="2400" dirty="0" smtClean="0"/>
              <a:t>4 Meetings with Town Officials</a:t>
            </a:r>
          </a:p>
          <a:p>
            <a:pPr marL="857250" lvl="1" indent="-457200"/>
            <a:r>
              <a:rPr lang="en-US" sz="2400" dirty="0" smtClean="0"/>
              <a:t>5 Advisory Group Meetings</a:t>
            </a:r>
          </a:p>
          <a:p>
            <a:pPr marL="857250" lvl="1" indent="-457200"/>
            <a:r>
              <a:rPr lang="en-US" sz="2400" dirty="0" smtClean="0"/>
              <a:t>3 Public Forums </a:t>
            </a:r>
          </a:p>
          <a:p>
            <a:pPr lvl="1"/>
            <a:r>
              <a:rPr lang="en-US" sz="2400" dirty="0" smtClean="0"/>
              <a:t>  Plan Development</a:t>
            </a:r>
          </a:p>
          <a:p>
            <a:r>
              <a:rPr lang="en-US" sz="2800" dirty="0" smtClean="0"/>
              <a:t>December 2016 </a:t>
            </a:r>
            <a:r>
              <a:rPr lang="mr-IN" sz="2800" dirty="0" smtClean="0"/>
              <a:t>–</a:t>
            </a:r>
            <a:r>
              <a:rPr lang="en-US" sz="2800" dirty="0" smtClean="0"/>
              <a:t> Plan Delivery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9B07BE90-E84A-D143-BA7A-7F31A8E49A46}" type="slidenum">
              <a:rPr lang="en-US" smtClean="0"/>
              <a:pPr algn="r"/>
              <a:t>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8624" y="3014131"/>
            <a:ext cx="3138309" cy="2353732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February 13, 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Stoughton Redevelopment Authority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3917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00FF"/>
                </a:solidFill>
                <a:cs typeface="Monotype Corsiva"/>
              </a:rPr>
              <a:t>Original Purpose </a:t>
            </a:r>
            <a:r>
              <a:rPr lang="en-US" dirty="0">
                <a:solidFill>
                  <a:srgbClr val="0000FF"/>
                </a:solidFill>
                <a:cs typeface="Monotype Corsiva"/>
              </a:rPr>
              <a:t>o</a:t>
            </a:r>
            <a:r>
              <a:rPr lang="en-US" dirty="0" smtClean="0">
                <a:solidFill>
                  <a:srgbClr val="0000FF"/>
                </a:solidFill>
                <a:cs typeface="Monotype Corsiva"/>
              </a:rPr>
              <a:t>f the SDRP</a:t>
            </a:r>
            <a:endParaRPr lang="en-US" dirty="0">
              <a:solidFill>
                <a:srgbClr val="0000FF"/>
              </a:solidFill>
              <a:cs typeface="Monotype Corsiv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195" y="1439334"/>
            <a:ext cx="7467600" cy="458523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>
              <a:buFont typeface="Wingdings" charset="2"/>
              <a:buChar char="Ø"/>
            </a:pPr>
            <a:r>
              <a:rPr lang="en-US" sz="2400" dirty="0" smtClean="0"/>
              <a:t>To </a:t>
            </a:r>
            <a:r>
              <a:rPr lang="en-US" sz="2400" dirty="0"/>
              <a:t>identify and clarify the role of the Stoughton Redevelopment Authority (SRA) as an effective partner with other Town Boards and Committees in the revitalization of the Downtown </a:t>
            </a:r>
            <a:endParaRPr lang="en-US" sz="2400" dirty="0" smtClean="0"/>
          </a:p>
          <a:p>
            <a:pPr>
              <a:buFont typeface="Wingdings" charset="2"/>
              <a:buChar char="Ø"/>
            </a:pPr>
            <a:endParaRPr lang="en-US" sz="1700" dirty="0"/>
          </a:p>
          <a:p>
            <a:pPr>
              <a:buFont typeface="Wingdings" charset="2"/>
              <a:buChar char="Ø"/>
            </a:pPr>
            <a:r>
              <a:rPr lang="en-US" sz="2400" dirty="0" smtClean="0"/>
              <a:t>To </a:t>
            </a:r>
            <a:r>
              <a:rPr lang="en-US" sz="2400" dirty="0"/>
              <a:t>identify specific actions that could be undertaken by the SRA to address existing conditions in the Downtown in terms of redevelopment of land and buildings </a:t>
            </a:r>
            <a:endParaRPr lang="en-US" sz="2400" dirty="0" smtClean="0"/>
          </a:p>
          <a:p>
            <a:pPr>
              <a:buFont typeface="Wingdings" charset="2"/>
              <a:buChar char="Ø"/>
            </a:pPr>
            <a:endParaRPr lang="en-US" sz="1700" dirty="0"/>
          </a:p>
          <a:p>
            <a:pPr>
              <a:buFont typeface="Wingdings" charset="2"/>
              <a:buChar char="Ø"/>
            </a:pPr>
            <a:r>
              <a:rPr lang="en-US" sz="2400" dirty="0" smtClean="0"/>
              <a:t>Recommended </a:t>
            </a:r>
            <a:r>
              <a:rPr lang="en-US" sz="2400" dirty="0"/>
              <a:t>as an implementation action of the Master Plan </a:t>
            </a:r>
            <a:endParaRPr lang="en-US" sz="2400" dirty="0" smtClean="0"/>
          </a:p>
          <a:p>
            <a:pPr>
              <a:buFont typeface="Wingdings" charset="2"/>
              <a:buChar char="Ø"/>
            </a:pPr>
            <a:endParaRPr lang="en-US" sz="1700" dirty="0"/>
          </a:p>
          <a:p>
            <a:pPr>
              <a:buFont typeface="Wingdings" charset="2"/>
              <a:buChar char="Ø"/>
            </a:pPr>
            <a:r>
              <a:rPr lang="en-US" sz="2400" dirty="0" smtClean="0"/>
              <a:t>Initially </a:t>
            </a:r>
            <a:r>
              <a:rPr lang="en-US" sz="2400" dirty="0"/>
              <a:t>proposed as an urban renewal plan under MGL Chapter 121B </a:t>
            </a:r>
            <a:endParaRPr lang="en-US" sz="2400" dirty="0">
              <a:effectLst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9B07BE90-E84A-D143-BA7A-7F31A8E49A46}" type="slidenum">
              <a:rPr lang="en-US" smtClean="0"/>
              <a:pPr algn="r"/>
              <a:t>5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February 13, 2018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Stoughton Redevelopment Authority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233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00FF"/>
                </a:solidFill>
                <a:cs typeface="Monotype Corsiva"/>
              </a:rPr>
              <a:t>Findings </a:t>
            </a:r>
            <a:r>
              <a:rPr lang="en-US" dirty="0">
                <a:solidFill>
                  <a:srgbClr val="0000FF"/>
                </a:solidFill>
                <a:cs typeface="Monotype Corsiva"/>
              </a:rPr>
              <a:t>o</a:t>
            </a:r>
            <a:r>
              <a:rPr lang="en-US" dirty="0" smtClean="0">
                <a:solidFill>
                  <a:srgbClr val="0000FF"/>
                </a:solidFill>
                <a:cs typeface="Monotype Corsiva"/>
              </a:rPr>
              <a:t>f the SDRP</a:t>
            </a:r>
            <a:endParaRPr lang="en-US" dirty="0">
              <a:solidFill>
                <a:srgbClr val="0000FF"/>
              </a:solidFill>
              <a:cs typeface="Monotype Corsiv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5734" y="1777995"/>
            <a:ext cx="7890934" cy="41994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During the study process for the Stoughton Downtown Redevelopment </a:t>
            </a:r>
            <a:r>
              <a:rPr lang="en-US" sz="2000" dirty="0"/>
              <a:t>Plan (SDRP), </a:t>
            </a:r>
            <a:r>
              <a:rPr lang="en-US" sz="2000" b="1" dirty="0"/>
              <a:t>no specific project emerged that had the consensus of the community </a:t>
            </a:r>
            <a:r>
              <a:rPr lang="en-US" sz="2000" b="1" dirty="0" smtClean="0"/>
              <a:t>and </a:t>
            </a:r>
            <a:r>
              <a:rPr lang="en-US" sz="2000" b="1" dirty="0"/>
              <a:t>elected officials</a:t>
            </a:r>
            <a:r>
              <a:rPr lang="en-US" sz="2000" dirty="0" smtClean="0"/>
              <a:t>.</a:t>
            </a:r>
          </a:p>
          <a:p>
            <a:pPr marL="0" indent="0">
              <a:buNone/>
            </a:pPr>
            <a:endParaRPr lang="en-US" sz="1600" dirty="0" smtClean="0"/>
          </a:p>
          <a:p>
            <a:pPr marL="0" indent="0">
              <a:buNone/>
            </a:pPr>
            <a:r>
              <a:rPr lang="en-US" sz="2000" dirty="0" smtClean="0"/>
              <a:t>The SDRP, as presented, does </a:t>
            </a:r>
            <a:r>
              <a:rPr lang="en-US" sz="2000" dirty="0"/>
              <a:t>not include a specific urban renewal project or identify a </a:t>
            </a:r>
            <a:r>
              <a:rPr lang="en-US" sz="2000" dirty="0" smtClean="0"/>
              <a:t>specific public </a:t>
            </a:r>
            <a:r>
              <a:rPr lang="en-US" sz="2000" dirty="0"/>
              <a:t>action related to land development as required by the legislation</a:t>
            </a:r>
            <a:r>
              <a:rPr lang="en-US" sz="2000" dirty="0" smtClean="0"/>
              <a:t>.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2000" dirty="0" smtClean="0"/>
              <a:t>In other words, </a:t>
            </a:r>
            <a:r>
              <a:rPr lang="en-US" sz="2000" dirty="0"/>
              <a:t>the SDRP is not an urban renewal </a:t>
            </a:r>
            <a:r>
              <a:rPr lang="en-US" sz="2000" dirty="0" smtClean="0"/>
              <a:t>plan - However </a:t>
            </a:r>
            <a:r>
              <a:rPr lang="en-US" sz="2000" dirty="0"/>
              <a:t>it </a:t>
            </a:r>
            <a:r>
              <a:rPr lang="en-US" sz="2000" dirty="0" smtClean="0"/>
              <a:t>does follow </a:t>
            </a:r>
            <a:r>
              <a:rPr lang="en-US" sz="2000" dirty="0"/>
              <a:t>the requirements of the Department  of  Housing  and Community  Development  (DHCD</a:t>
            </a:r>
            <a:r>
              <a:rPr lang="en-US" sz="2000" dirty="0" smtClean="0"/>
              <a:t>).</a:t>
            </a:r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9B07BE90-E84A-D143-BA7A-7F31A8E49A46}" type="slidenum">
              <a:rPr lang="en-US" smtClean="0"/>
              <a:pPr algn="r"/>
              <a:t>6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February 13, 2018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Stoughton Redevelopment Authority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2656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00FF"/>
                </a:solidFill>
                <a:cs typeface="Monotype Corsiva"/>
              </a:rPr>
              <a:t> Focus on Key Questions  </a:t>
            </a:r>
            <a:endParaRPr lang="en-US" dirty="0">
              <a:solidFill>
                <a:srgbClr val="0000FF"/>
              </a:solidFill>
              <a:cs typeface="Monotype Corsiv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3468" y="1777995"/>
            <a:ext cx="7907866" cy="4199468"/>
          </a:xfrm>
        </p:spPr>
        <p:txBody>
          <a:bodyPr>
            <a:normAutofit fontScale="92500" lnSpcReduction="20000"/>
          </a:bodyPr>
          <a:lstStyle/>
          <a:p>
            <a:pPr>
              <a:buFont typeface="Wingdings" charset="2"/>
              <a:buChar char="Ø"/>
            </a:pPr>
            <a:r>
              <a:rPr lang="en-US" sz="2400" dirty="0"/>
              <a:t>What is a redevelopment authority and what authority could it exercise if it had a full urban renewal plan</a:t>
            </a:r>
            <a:r>
              <a:rPr lang="en-US" sz="2400" dirty="0" smtClean="0"/>
              <a:t>?</a:t>
            </a:r>
          </a:p>
          <a:p>
            <a:pPr>
              <a:buFont typeface="Wingdings" charset="2"/>
              <a:buChar char="Ø"/>
            </a:pPr>
            <a:endParaRPr lang="en-US" sz="2400" dirty="0" smtClean="0"/>
          </a:p>
          <a:p>
            <a:pPr>
              <a:buFont typeface="Wingdings" charset="2"/>
              <a:buChar char="Ø"/>
            </a:pPr>
            <a:r>
              <a:rPr lang="en-US" sz="2400" dirty="0"/>
              <a:t>What </a:t>
            </a:r>
            <a:r>
              <a:rPr lang="en-US" sz="2400" dirty="0" smtClean="0"/>
              <a:t>is </a:t>
            </a:r>
            <a:r>
              <a:rPr lang="en-US" sz="2400" dirty="0"/>
              <a:t>the advantage </a:t>
            </a:r>
            <a:r>
              <a:rPr lang="en-US" sz="2400" dirty="0" smtClean="0"/>
              <a:t>of </a:t>
            </a:r>
            <a:r>
              <a:rPr lang="en-US" sz="2400" dirty="0"/>
              <a:t>having a redevelopment authority undertake real estate development?</a:t>
            </a:r>
          </a:p>
          <a:p>
            <a:pPr>
              <a:buFont typeface="Wingdings" charset="2"/>
              <a:buChar char="Ø"/>
            </a:pPr>
            <a:endParaRPr lang="en-US" sz="2400" dirty="0"/>
          </a:p>
          <a:p>
            <a:pPr>
              <a:buFont typeface="Wingdings" charset="2"/>
              <a:buChar char="Ø"/>
            </a:pPr>
            <a:r>
              <a:rPr lang="en-US" sz="2400" dirty="0"/>
              <a:t> What are the roles </a:t>
            </a:r>
            <a:r>
              <a:rPr lang="en-US" sz="2400" dirty="0" smtClean="0"/>
              <a:t>and </a:t>
            </a:r>
            <a:r>
              <a:rPr lang="en-US" sz="2400" dirty="0"/>
              <a:t>responsibilities of the various Town bodies in terms of redevelopment?</a:t>
            </a:r>
          </a:p>
          <a:p>
            <a:pPr>
              <a:buFont typeface="Wingdings" charset="2"/>
              <a:buChar char="Ø"/>
            </a:pPr>
            <a:endParaRPr lang="en-US" sz="2400" dirty="0" smtClean="0"/>
          </a:p>
          <a:p>
            <a:pPr>
              <a:buFont typeface="Wingdings" charset="2"/>
              <a:buChar char="Ø"/>
            </a:pPr>
            <a:r>
              <a:rPr lang="en-US" sz="2400" dirty="0" smtClean="0"/>
              <a:t>Is having a Redevelopment Authority in Stough</a:t>
            </a:r>
            <a:r>
              <a:rPr lang="en-US" sz="2400" dirty="0"/>
              <a:t>ton helpful, useful, and/or </a:t>
            </a:r>
            <a:r>
              <a:rPr lang="en-US" sz="2400" dirty="0" smtClean="0"/>
              <a:t>necessary. </a:t>
            </a:r>
          </a:p>
          <a:p>
            <a:pPr>
              <a:buFont typeface="Wingdings" charset="2"/>
              <a:buChar char="Ø"/>
            </a:pPr>
            <a:endParaRPr lang="en-US" sz="2400" dirty="0"/>
          </a:p>
          <a:p>
            <a:pPr>
              <a:buFont typeface="Wingdings" charset="2"/>
              <a:buChar char="Ø"/>
            </a:pPr>
            <a:r>
              <a:rPr lang="en-US" sz="2400" dirty="0" smtClean="0"/>
              <a:t>Are there alternatives to having a Redevelopment Authority?</a:t>
            </a:r>
          </a:p>
          <a:p>
            <a:pPr>
              <a:buFont typeface="Wingdings" charset="2"/>
              <a:buChar char="Ø"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9B07BE90-E84A-D143-BA7A-7F31A8E49A46}" type="slidenum">
              <a:rPr lang="en-US" smtClean="0"/>
              <a:pPr algn="r"/>
              <a:t>7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February 13, 2018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Stoughton Redevelopment Authority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087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00FF"/>
                </a:solidFill>
                <a:cs typeface="Monotype Corsiva"/>
              </a:rPr>
              <a:t> More Specifically</a:t>
            </a:r>
            <a:endParaRPr lang="en-US" dirty="0">
              <a:solidFill>
                <a:srgbClr val="0000FF"/>
              </a:solidFill>
              <a:cs typeface="Monotype Corsiv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3468" y="2201333"/>
            <a:ext cx="7907866" cy="3776130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Ø"/>
            </a:pPr>
            <a:r>
              <a:rPr lang="en-US" sz="2400" dirty="0" smtClean="0"/>
              <a:t>What </a:t>
            </a:r>
            <a:r>
              <a:rPr lang="en-US" sz="2400" dirty="0"/>
              <a:t>can the </a:t>
            </a:r>
            <a:r>
              <a:rPr lang="en-US" sz="2400" dirty="0" smtClean="0"/>
              <a:t>Stoughton Redevelopment Authority </a:t>
            </a:r>
            <a:r>
              <a:rPr lang="en-US" sz="2400" dirty="0"/>
              <a:t>do under this SDRP</a:t>
            </a:r>
            <a:r>
              <a:rPr lang="en-US" sz="2400" dirty="0" smtClean="0"/>
              <a:t>?</a:t>
            </a:r>
          </a:p>
          <a:p>
            <a:pPr>
              <a:buFont typeface="Wingdings" charset="2"/>
              <a:buChar char="Ø"/>
            </a:pPr>
            <a:endParaRPr lang="en-US" sz="2400" dirty="0" smtClean="0"/>
          </a:p>
          <a:p>
            <a:pPr>
              <a:buFont typeface="Wingdings" charset="2"/>
              <a:buChar char="Ø"/>
            </a:pPr>
            <a:endParaRPr lang="en-US" sz="2400" dirty="0"/>
          </a:p>
          <a:p>
            <a:pPr>
              <a:buFont typeface="Wingdings" charset="2"/>
              <a:buChar char="Ø"/>
            </a:pPr>
            <a:r>
              <a:rPr lang="en-US" sz="2400" dirty="0"/>
              <a:t>What is the </a:t>
            </a:r>
            <a:r>
              <a:rPr lang="en-US" sz="2400" dirty="0" smtClean="0"/>
              <a:t>Stoughton Redevelopment Authority  </a:t>
            </a:r>
            <a:r>
              <a:rPr lang="en-US" sz="2400" u="heavy" dirty="0"/>
              <a:t>not</a:t>
            </a:r>
            <a:r>
              <a:rPr lang="en-US" sz="2400" dirty="0"/>
              <a:t> allowed to do under </a:t>
            </a:r>
            <a:r>
              <a:rPr lang="en-US" sz="2400" dirty="0" smtClean="0"/>
              <a:t>this SDRP?</a:t>
            </a:r>
          </a:p>
          <a:p>
            <a:endParaRPr lang="en-US" sz="2400" dirty="0" smtClean="0"/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9B07BE90-E84A-D143-BA7A-7F31A8E49A46}" type="slidenum">
              <a:rPr lang="en-US" smtClean="0"/>
              <a:pPr algn="r"/>
              <a:t>8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February 13, 2018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Stoughton Redevelopment Authority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987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9B07BE90-E84A-D143-BA7A-7F31A8E49A46}" type="slidenum">
              <a:rPr lang="en-US" smtClean="0"/>
              <a:pPr algn="r"/>
              <a:t>9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09592" y="1642722"/>
            <a:ext cx="8094134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sz="3200" dirty="0"/>
              <a:t>A </a:t>
            </a:r>
            <a:r>
              <a:rPr lang="en-US" sz="3200" dirty="0" smtClean="0"/>
              <a:t>Redevelopment </a:t>
            </a:r>
            <a:r>
              <a:rPr lang="en-US" sz="3200" dirty="0"/>
              <a:t>authority </a:t>
            </a:r>
            <a:r>
              <a:rPr lang="en-US" sz="3200" dirty="0" smtClean="0"/>
              <a:t>may: </a:t>
            </a:r>
          </a:p>
          <a:p>
            <a:endParaRPr lang="en-US" sz="3200" dirty="0"/>
          </a:p>
          <a:p>
            <a:pPr marL="457200" lvl="0" indent="-457200">
              <a:buFont typeface="Wingdings" charset="2"/>
              <a:buChar char="Ø"/>
            </a:pPr>
            <a:r>
              <a:rPr lang="en-US" sz="3200" dirty="0" smtClean="0"/>
              <a:t>Undertake </a:t>
            </a:r>
            <a:r>
              <a:rPr lang="en-US" sz="3200" dirty="0"/>
              <a:t>specific development </a:t>
            </a:r>
            <a:r>
              <a:rPr lang="en-US" sz="3200" dirty="0" smtClean="0"/>
              <a:t>projects</a:t>
            </a:r>
          </a:p>
          <a:p>
            <a:pPr marL="457200" lvl="0" indent="-457200">
              <a:buFont typeface="Wingdings" charset="2"/>
              <a:buChar char="Ø"/>
            </a:pPr>
            <a:endParaRPr lang="en-US" sz="3200" dirty="0"/>
          </a:p>
          <a:p>
            <a:pPr marL="457200" lvl="0" indent="-457200">
              <a:buFont typeface="Wingdings" charset="2"/>
              <a:buChar char="Ø"/>
            </a:pPr>
            <a:r>
              <a:rPr lang="en-US" sz="3200" dirty="0" smtClean="0"/>
              <a:t>Work to create </a:t>
            </a:r>
            <a:r>
              <a:rPr lang="en-US" sz="3200" dirty="0"/>
              <a:t>the conditions under which the private market will undertake those projects  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200" y="653534"/>
            <a:ext cx="8229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rgbClr val="0000FF"/>
                </a:solidFill>
                <a:latin typeface="+mj-lt"/>
                <a:cs typeface="Monotype Corsiva"/>
              </a:rPr>
              <a:t>What </a:t>
            </a:r>
            <a:r>
              <a:rPr lang="en-US" sz="3600" dirty="0">
                <a:solidFill>
                  <a:srgbClr val="0000FF"/>
                </a:solidFill>
                <a:latin typeface="+mj-lt"/>
                <a:cs typeface="Monotype Corsiva"/>
              </a:rPr>
              <a:t>a</a:t>
            </a:r>
            <a:r>
              <a:rPr lang="en-US" sz="3600" dirty="0" smtClean="0">
                <a:solidFill>
                  <a:srgbClr val="0000FF"/>
                </a:solidFill>
                <a:latin typeface="+mj-lt"/>
                <a:cs typeface="Monotype Corsiva"/>
              </a:rPr>
              <a:t> Redevelopment Authority Can Do</a:t>
            </a:r>
            <a:endParaRPr lang="en-US" sz="3600" dirty="0">
              <a:latin typeface="+mj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February 13, 2018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Stoughton Redevelopment Authority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6282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1072</TotalTime>
  <Words>1319</Words>
  <Application>Microsoft Macintosh PowerPoint</Application>
  <PresentationFormat>On-screen Show (4:3)</PresentationFormat>
  <Paragraphs>257</Paragraphs>
  <Slides>20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Stoughton Redevelopment Authority  Downtown Stoughton Redevelopment Plan (SDRP)  February 13, 2018</vt:lpstr>
      <vt:lpstr>STOUGHTON REDEVELOPMENT AUTHORITY</vt:lpstr>
      <vt:lpstr>Special Thanks to the following:</vt:lpstr>
      <vt:lpstr>Stoughton Downtown Redevelopment Plan (SDRP) Timeline</vt:lpstr>
      <vt:lpstr>Original Purpose of the SDRP</vt:lpstr>
      <vt:lpstr>Findings of the SDRP</vt:lpstr>
      <vt:lpstr> Focus on Key Questions  </vt:lpstr>
      <vt:lpstr> More Specifically</vt:lpstr>
      <vt:lpstr>PowerPoint Presentation</vt:lpstr>
      <vt:lpstr>PowerPoint Presentation</vt:lpstr>
      <vt:lpstr>Stoughton Redevelopment Authority</vt:lpstr>
      <vt:lpstr>Stoughton Redevelopment Authority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Town of Stoughton Community Preservation committee</dc:title>
  <dc:creator>Michael Barrett</dc:creator>
  <cp:lastModifiedBy>Michael Barrett</cp:lastModifiedBy>
  <cp:revision>83</cp:revision>
  <cp:lastPrinted>2014-01-17T16:11:09Z</cp:lastPrinted>
  <dcterms:created xsi:type="dcterms:W3CDTF">2013-02-05T18:45:08Z</dcterms:created>
  <dcterms:modified xsi:type="dcterms:W3CDTF">2018-02-13T23:14:55Z</dcterms:modified>
</cp:coreProperties>
</file>